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670" r:id="rId3"/>
    <p:sldId id="683" r:id="rId4"/>
    <p:sldId id="500" r:id="rId5"/>
    <p:sldId id="685" r:id="rId6"/>
    <p:sldId id="686" r:id="rId7"/>
    <p:sldId id="672" r:id="rId8"/>
    <p:sldId id="624" r:id="rId9"/>
    <p:sldId id="655" r:id="rId10"/>
    <p:sldId id="654" r:id="rId11"/>
    <p:sldId id="663" r:id="rId12"/>
    <p:sldId id="633" r:id="rId13"/>
    <p:sldId id="635" r:id="rId14"/>
    <p:sldId id="636" r:id="rId15"/>
    <p:sldId id="634" r:id="rId16"/>
    <p:sldId id="637" r:id="rId17"/>
    <p:sldId id="487" r:id="rId18"/>
    <p:sldId id="675" r:id="rId19"/>
    <p:sldId id="639" r:id="rId20"/>
    <p:sldId id="638" r:id="rId21"/>
    <p:sldId id="632" r:id="rId22"/>
    <p:sldId id="665" r:id="rId23"/>
    <p:sldId id="681" r:id="rId24"/>
    <p:sldId id="666" r:id="rId25"/>
    <p:sldId id="667" r:id="rId26"/>
    <p:sldId id="640" r:id="rId27"/>
    <p:sldId id="656" r:id="rId28"/>
    <p:sldId id="661" r:id="rId29"/>
    <p:sldId id="687" r:id="rId30"/>
    <p:sldId id="688" r:id="rId31"/>
    <p:sldId id="626" r:id="rId32"/>
    <p:sldId id="690" r:id="rId33"/>
    <p:sldId id="684" r:id="rId34"/>
    <p:sldId id="629" r:id="rId35"/>
    <p:sldId id="682" r:id="rId36"/>
    <p:sldId id="689" r:id="rId37"/>
    <p:sldId id="662" r:id="rId38"/>
    <p:sldId id="503" r:id="rId39"/>
    <p:sldId id="618" r:id="rId40"/>
    <p:sldId id="649" r:id="rId41"/>
    <p:sldId id="623" r:id="rId42"/>
    <p:sldId id="677" r:id="rId43"/>
    <p:sldId id="614" r:id="rId44"/>
    <p:sldId id="674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hur Leroy" initials="AL" lastIdx="2" clrIdx="0">
    <p:extLst>
      <p:ext uri="{19B8F6BF-5375-455C-9EA6-DF929625EA0E}">
        <p15:presenceInfo xmlns:p15="http://schemas.microsoft.com/office/powerpoint/2012/main" userId="S-1-5-21-3569255166-3711921035-3486062074-417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66"/>
    <a:srgbClr val="018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EA34D-0E4B-9D45-8F40-C0E21028A1CF}" v="6" dt="2026-01-29T15:25:46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/>
    <p:restoredTop sz="94503"/>
  </p:normalViewPr>
  <p:slideViewPr>
    <p:cSldViewPr snapToGrid="0">
      <p:cViewPr varScale="1">
        <p:scale>
          <a:sx n="136" d="100"/>
          <a:sy n="136" d="100"/>
        </p:scale>
        <p:origin x="216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E4374-E203-5F48-AC70-8E1757D22FBD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8BB4-C065-2F4F-871B-E2BBD5B3F25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7C5F-40E2-FB41-9017-5421A7CDCA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848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D7C5F-40E2-FB41-9017-5421A7CDCA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4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BB4-C065-2F4F-871B-E2BBD5B3F25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979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BB4-C065-2F4F-871B-E2BBD5B3F25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2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BB4-C065-2F4F-871B-E2BBD5B3F25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41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BB4-C065-2F4F-871B-E2BBD5B3F25B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72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98BB4-C065-2F4F-871B-E2BBD5B3F25B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9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504F6-3E88-3C42-123C-E902FABD9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35DA62-736F-3757-DFCD-638ADDB06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12ADB-367B-873F-5B46-1F0665D7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84604-407B-EA6C-1D35-53D110BF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192CBC-0E5F-51E5-8F0C-03EFCC7B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24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CC7E3-83DA-26B7-4FED-0CFDE430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E81B69-8D8F-D170-FBEA-52EF561B0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44D82-C631-8B82-BC09-BAD2D86C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41F08-FFD9-7ED5-E49E-61726B7A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8AD03A-F772-346E-4627-C03B0724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5ED214B-3142-3669-97B5-A05CB73C4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BFC463-011E-4B52-1163-DE7376C06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AB5CF0-89F5-D75F-DB1C-C4ADAC515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25DE2B-14B5-D51F-8141-079AAEBE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B82E0A-A1E4-12A5-5A4C-A7EB7CB8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4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64BEB-4846-B0D7-24CD-D7BD1716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058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2800" b="0">
                <a:solidFill>
                  <a:srgbClr val="2E2E66"/>
                </a:solidFill>
                <a:latin typeface="Bahnschrift" panose="020B05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978FAE-8FA0-DFCB-D9DD-5A93A0B54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872D85-8133-4721-02D8-E5627C0A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48CE13-5895-1784-5C54-15069B7F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71B446-35D5-9A67-DF74-B24D1F31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34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06637-D748-9309-52E2-77B4C30A5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63C8B-F26B-51BE-F407-2048E03AF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C98617-3D64-2CFE-DD6C-A0245341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67DE24-6B35-1DCD-0D12-A902B4041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BF2B1-C361-313E-B1C7-BE4CF4FA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5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6295DE-0259-42F1-A20F-8F6B11AB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446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2800" b="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F1DB85-FA7C-BB93-DA8E-BECDA4923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7E3339-D819-8270-61B7-07FE71DC8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1BA7B5-715C-AAEA-3399-93270F3D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F924B2-9C1F-F8D6-0B59-3526AE9B6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4F5ED-CDC7-4375-1D44-2EA0275B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8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B4B55-21FD-8028-0205-BBA0D792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C8B014-2801-25AC-F795-485CDA7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4C225B-840A-3637-AAA5-18AB65DBD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E5E264-6291-1713-AC26-A884468AB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1F2A41-6417-D2F4-7434-2B8ACB706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F1F6D5-CAF0-CBE1-4087-B31DFB3B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0BA9A4-D79F-6A24-A5A4-E6A62099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713C8B-9F6D-021B-8F6E-0380B4B0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56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6657C-9594-9197-F622-669FD840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0191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2800" b="0" dirty="0">
                <a:solidFill>
                  <a:srgbClr val="2E2E66"/>
                </a:solidFill>
                <a:latin typeface="Bahnschrift" panose="020B0502040204020203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EF96FB-DAF2-59FF-5F85-ED65F99E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AFC78D-64BC-F00C-9A97-7E6EF5C3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C14AB2-2F8C-F93E-1CF8-B512B549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617" y="6351656"/>
            <a:ext cx="2743200" cy="365125"/>
          </a:xfrm>
        </p:spPr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4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85FA2F-8C76-5487-CC39-50D64036D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24BC28-53BA-E038-B039-742116776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F22F0C-C84B-0156-0E0D-71517C6F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51450-2B10-887B-05E7-F8B9527E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131FB-968E-7CE2-EB1D-FB3E9340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C39671-77B4-41D4-C300-33618F1A0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B9EDF9-D21F-D759-E76B-F3EE3E50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6C8A78-41D3-F8F3-AAA8-BD537D0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85A875-9BFB-6150-8217-B71A3204F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55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F6932-EC2D-743C-76AD-25C68D55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5481BF-5597-64AB-5EFC-02417C6C6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FA1AF1-27ED-EAC6-B1B1-E4DAFEF99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B1065C-C066-5138-5FE6-8C5840C8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EB3805-1628-7922-74C8-06C57A99C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StatOmique - 11 March 2024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9B7DD1-7226-2F79-55EE-08A6B123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20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BA25D3-77F8-FBD0-5D11-8AA8E59E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7" y="116429"/>
            <a:ext cx="10515600" cy="820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FAE5A8-6713-80D1-85F4-C0EA3E536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98DEC0-7412-21AF-5AE6-05AD796ED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4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773221-D583-17E2-A0D1-20C2CF90F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StatOmique - 11 March 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828CF4-8785-67DC-BFA3-B6A3A28E1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39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E4B0-DE26-AB42-9194-52CFBBB7B2F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25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70.png"/><Relationship Id="rId7" Type="http://schemas.openxmlformats.org/officeDocument/2006/relationships/image" Target="../media/image5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52.png"/><Relationship Id="rId10" Type="http://schemas.openxmlformats.org/officeDocument/2006/relationships/image" Target="../media/image66.png"/><Relationship Id="rId4" Type="http://schemas.openxmlformats.org/officeDocument/2006/relationships/image" Target="../media/image380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3" Type="http://schemas.openxmlformats.org/officeDocument/2006/relationships/image" Target="../media/image331.png"/><Relationship Id="rId7" Type="http://schemas.openxmlformats.org/officeDocument/2006/relationships/image" Target="../media/image3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00.png"/><Relationship Id="rId4" Type="http://schemas.openxmlformats.org/officeDocument/2006/relationships/image" Target="../media/image3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1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2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28FC7-EA0A-2D93-1E4C-AA324A010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167" y="248025"/>
            <a:ext cx="10561610" cy="2387600"/>
          </a:xfrm>
        </p:spPr>
        <p:txBody>
          <a:bodyPr anchor="ctr">
            <a:normAutofit/>
          </a:bodyPr>
          <a:lstStyle/>
          <a:p>
            <a:pPr algn="l">
              <a:lnSpc>
                <a:spcPct val="125000"/>
              </a:lnSpc>
            </a:pPr>
            <a:r>
              <a:rPr lang="en-GB" sz="3600" b="0" dirty="0">
                <a:solidFill>
                  <a:srgbClr val="2E2E66"/>
                </a:solidFill>
                <a:latin typeface="Bahnschrift" panose="020B0502040204020203" pitchFamily="34" charset="0"/>
              </a:rPr>
              <a:t>From Missing Intensities to Uncertainty Quantification: A Conjugate Bayesian Framework for Differential Proteomics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1F0E3A-3CE9-9431-0879-FE9B4CD7B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058" y="3327939"/>
            <a:ext cx="5593471" cy="3072861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latin typeface="Bahnschrift" panose="020B0502040204020203" pitchFamily="34" charset="0"/>
              </a:rPr>
              <a:t>Marie Chion</a:t>
            </a:r>
          </a:p>
          <a:p>
            <a:pPr algn="l"/>
            <a:r>
              <a:rPr lang="en-GB" sz="2000" dirty="0">
                <a:latin typeface="Bahnschrift" panose="020B0502040204020203" pitchFamily="34" charset="0"/>
              </a:rPr>
              <a:t>Joint work with Arthur</a:t>
            </a:r>
            <a:r>
              <a:rPr lang="en-GB" sz="2000" cap="small" dirty="0">
                <a:latin typeface="Bahnschrift" panose="020B0502040204020203" pitchFamily="34" charset="0"/>
              </a:rPr>
              <a:t> </a:t>
            </a:r>
            <a:r>
              <a:rPr lang="en-GB" sz="2000" dirty="0">
                <a:latin typeface="Bahnschrift" panose="020B0502040204020203" pitchFamily="34" charset="0"/>
              </a:rPr>
              <a:t>Leroy </a:t>
            </a:r>
            <a:r>
              <a:rPr lang="en-GB" sz="2000" cap="small" dirty="0">
                <a:latin typeface="Bahnschrift" panose="020B0502040204020203" pitchFamily="34" charset="0"/>
              </a:rPr>
              <a:t>(INRAE)</a:t>
            </a:r>
          </a:p>
          <a:p>
            <a:pPr algn="l"/>
            <a:endParaRPr lang="en-GB" dirty="0">
              <a:latin typeface="Bahnschrift" panose="020B0502040204020203" pitchFamily="34" charset="0"/>
            </a:endParaRPr>
          </a:p>
          <a:p>
            <a:pPr algn="l"/>
            <a:endParaRPr lang="en-GB" dirty="0">
              <a:latin typeface="Bahnschrift" panose="020B0502040204020203" pitchFamily="34" charset="0"/>
            </a:endParaRPr>
          </a:p>
          <a:p>
            <a:pPr algn="l"/>
            <a:r>
              <a:rPr lang="en-GB" sz="2000" dirty="0">
                <a:latin typeface="Bahnschrift" panose="020B0502040204020203" pitchFamily="34" charset="0"/>
              </a:rPr>
              <a:t>29 January 2026</a:t>
            </a:r>
          </a:p>
          <a:p>
            <a:pPr algn="l"/>
            <a:r>
              <a:rPr lang="en-GB" sz="2000" dirty="0">
                <a:latin typeface="Bahnschrift" panose="020B0502040204020203" pitchFamily="34" charset="0"/>
              </a:rPr>
              <a:t>SMPGD, Grenoble</a:t>
            </a:r>
          </a:p>
        </p:txBody>
      </p:sp>
      <p:pic>
        <p:nvPicPr>
          <p:cNvPr id="4" name="Picture 8" descr="About the logo | University of Cambridge">
            <a:extLst>
              <a:ext uri="{FF2B5EF4-FFF2-40B4-BE49-F238E27FC236}">
                <a16:creationId xmlns:a16="http://schemas.microsoft.com/office/drawing/2014/main" id="{EC0689E2-E953-F89A-7109-61070FE68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 b="10838"/>
          <a:stretch/>
        </p:blipFill>
        <p:spPr bwMode="auto">
          <a:xfrm>
            <a:off x="7365864" y="4585322"/>
            <a:ext cx="2629277" cy="5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C1BAD21-CB41-CD08-7954-059DBCA19905}"/>
              </a:ext>
            </a:extLst>
          </p:cNvPr>
          <p:cNvCxnSpPr/>
          <p:nvPr/>
        </p:nvCxnSpPr>
        <p:spPr>
          <a:xfrm>
            <a:off x="368058" y="2721634"/>
            <a:ext cx="4988946" cy="0"/>
          </a:xfrm>
          <a:prstGeom prst="line">
            <a:avLst/>
          </a:prstGeom>
          <a:ln w="34925">
            <a:solidFill>
              <a:srgbClr val="0189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1923A52D-ED7D-0ED3-8444-4FD9E59E58E8}"/>
              </a:ext>
            </a:extLst>
          </p:cNvPr>
          <p:cNvSpPr/>
          <p:nvPr/>
        </p:nvSpPr>
        <p:spPr>
          <a:xfrm rot="16200000">
            <a:off x="9274835" y="3940834"/>
            <a:ext cx="2941608" cy="2892723"/>
          </a:xfrm>
          <a:prstGeom prst="rtTriangle">
            <a:avLst/>
          </a:prstGeom>
          <a:solidFill>
            <a:srgbClr val="0189A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0" descr="MRC Biostatistics Unit on LinkedIn: Job Opportunities">
            <a:extLst>
              <a:ext uri="{FF2B5EF4-FFF2-40B4-BE49-F238E27FC236}">
                <a16:creationId xmlns:a16="http://schemas.microsoft.com/office/drawing/2014/main" id="{C53970D7-E1E0-2D30-2EA7-65FDCEA3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64" y="3429000"/>
            <a:ext cx="2403702" cy="6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9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6EE70-6F86-A17C-F182-B9A0F44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inference for Gaussian-inverse-Gamma conjugate priors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467ED7-717C-2C10-FC7F-9EFF050E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473" y="966002"/>
            <a:ext cx="2873487" cy="3617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69AFD55-BFF3-93F5-A863-653C490D25BC}"/>
                  </a:ext>
                </a:extLst>
              </p:cNvPr>
              <p:cNvSpPr txBox="1"/>
              <p:nvPr/>
            </p:nvSpPr>
            <p:spPr>
              <a:xfrm>
                <a:off x="2530951" y="1509998"/>
                <a:ext cx="4439357" cy="43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GB" sz="20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GB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69AFD55-BFF3-93F5-A863-653C490D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951" y="1509998"/>
                <a:ext cx="4439357" cy="433837"/>
              </a:xfrm>
              <a:prstGeom prst="rect">
                <a:avLst/>
              </a:prstGeom>
              <a:blipFill>
                <a:blip r:embed="rId3"/>
                <a:stretch>
                  <a:fillRect t="-8571" r="-85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6097554A-46F5-6391-F958-DCC41012A8CB}"/>
              </a:ext>
            </a:extLst>
          </p:cNvPr>
          <p:cNvSpPr txBox="1"/>
          <p:nvPr/>
        </p:nvSpPr>
        <p:spPr>
          <a:xfrm>
            <a:off x="260790" y="972175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Linear hierarchical model: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7B536-2B62-B79D-A9A6-0B6CC46C6FB8}"/>
              </a:ext>
            </a:extLst>
          </p:cNvPr>
          <p:cNvSpPr txBox="1"/>
          <p:nvPr/>
        </p:nvSpPr>
        <p:spPr>
          <a:xfrm>
            <a:off x="260790" y="1876351"/>
            <a:ext cx="87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Priors: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752F3A-73C1-6B16-9D36-26C0B4AE72AD}"/>
              </a:ext>
            </a:extLst>
          </p:cNvPr>
          <p:cNvSpPr txBox="1"/>
          <p:nvPr/>
        </p:nvSpPr>
        <p:spPr>
          <a:xfrm>
            <a:off x="260790" y="3021258"/>
            <a:ext cx="133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Posteriors: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ECFAC62-DDA1-0176-E19C-4A182BC5D7E3}"/>
                  </a:ext>
                </a:extLst>
              </p:cNvPr>
              <p:cNvSpPr txBox="1"/>
              <p:nvPr/>
            </p:nvSpPr>
            <p:spPr>
              <a:xfrm>
                <a:off x="2526113" y="3480540"/>
                <a:ext cx="3604833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m:rPr>
                              <m:sty m:val="p"/>
                            </m:rPr>
                            <a:rPr lang="el-G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ECFAC62-DDA1-0176-E19C-4A182BC5D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3" y="3480540"/>
                <a:ext cx="3604833" cy="341504"/>
              </a:xfrm>
              <a:prstGeom prst="rect">
                <a:avLst/>
              </a:prstGeom>
              <a:blipFill>
                <a:blip r:embed="rId4"/>
                <a:stretch>
                  <a:fillRect l="-702" t="-7407" r="-1754" b="-25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69AA86-76AD-832A-0086-EDDC5C904EDD}"/>
                  </a:ext>
                </a:extLst>
              </p:cNvPr>
              <p:cNvSpPr txBox="1"/>
              <p:nvPr/>
            </p:nvSpPr>
            <p:spPr>
              <a:xfrm>
                <a:off x="706619" y="4811654"/>
                <a:ext cx="2893230" cy="74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69AA86-76AD-832A-0086-EDDC5C904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9" y="4811654"/>
                <a:ext cx="2893230" cy="740587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6F0D56-5B99-F6A6-3B17-607729D108E5}"/>
                  </a:ext>
                </a:extLst>
              </p:cNvPr>
              <p:cNvSpPr txBox="1"/>
              <p:nvPr/>
            </p:nvSpPr>
            <p:spPr>
              <a:xfrm>
                <a:off x="698827" y="4213298"/>
                <a:ext cx="18752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000" b="0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6F0D56-5B99-F6A6-3B17-607729D1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7" y="4213298"/>
                <a:ext cx="187522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5F6537D-10D7-E094-B84E-71A4BCDFECD7}"/>
                  </a:ext>
                </a:extLst>
              </p:cNvPr>
              <p:cNvSpPr txBox="1"/>
              <p:nvPr/>
            </p:nvSpPr>
            <p:spPr>
              <a:xfrm>
                <a:off x="4716641" y="4126026"/>
                <a:ext cx="1807776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5F6537D-10D7-E094-B84E-71A4BCDF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41" y="4126026"/>
                <a:ext cx="1807776" cy="666529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25B9776-0E76-D644-E330-51C3587778F1}"/>
                  </a:ext>
                </a:extLst>
              </p:cNvPr>
              <p:cNvSpPr txBox="1"/>
              <p:nvPr/>
            </p:nvSpPr>
            <p:spPr>
              <a:xfrm>
                <a:off x="4766372" y="4713145"/>
                <a:ext cx="6447060" cy="962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25B9776-0E76-D644-E330-51C358777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72" y="4713145"/>
                <a:ext cx="6447060" cy="962379"/>
              </a:xfrm>
              <a:prstGeom prst="rect">
                <a:avLst/>
              </a:prstGeom>
              <a:blipFill>
                <a:blip r:embed="rId8"/>
                <a:stretch>
                  <a:fillRect l="-394" t="-98684" b="-15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69A6C5-DD91-DC79-BD54-4B7656114F5F}"/>
                  </a:ext>
                </a:extLst>
              </p:cNvPr>
              <p:cNvSpPr txBox="1"/>
              <p:nvPr/>
            </p:nvSpPr>
            <p:spPr>
              <a:xfrm>
                <a:off x="2929499" y="5891510"/>
                <a:ext cx="3373291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sz="2000" b="0" i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2000" b="0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B69A6C5-DD91-DC79-BD54-4B7656114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499" y="5891510"/>
                <a:ext cx="3373291" cy="728341"/>
              </a:xfrm>
              <a:prstGeom prst="rect">
                <a:avLst/>
              </a:prstGeom>
              <a:blipFill>
                <a:blip r:embed="rId9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B6BE2C2-0C50-23FB-FC92-D857D014CA9E}"/>
              </a:ext>
            </a:extLst>
          </p:cNvPr>
          <p:cNvCxnSpPr>
            <a:cxnSpLocks/>
          </p:cNvCxnSpPr>
          <p:nvPr/>
        </p:nvCxnSpPr>
        <p:spPr>
          <a:xfrm>
            <a:off x="535311" y="4129301"/>
            <a:ext cx="0" cy="14598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696767F-48C8-8E60-CF86-4B50AA8EF4DF}"/>
              </a:ext>
            </a:extLst>
          </p:cNvPr>
          <p:cNvCxnSpPr>
            <a:cxnSpLocks/>
          </p:cNvCxnSpPr>
          <p:nvPr/>
        </p:nvCxnSpPr>
        <p:spPr>
          <a:xfrm>
            <a:off x="1793996" y="6283945"/>
            <a:ext cx="779368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4BA5323-C7DA-E4D0-107F-8D1E96B07111}"/>
              </a:ext>
            </a:extLst>
          </p:cNvPr>
          <p:cNvCxnSpPr>
            <a:cxnSpLocks/>
          </p:cNvCxnSpPr>
          <p:nvPr/>
        </p:nvCxnSpPr>
        <p:spPr>
          <a:xfrm>
            <a:off x="4538233" y="4120418"/>
            <a:ext cx="0" cy="14598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FAE465B-BB5D-1A62-6AEB-1D472E186C6A}"/>
                  </a:ext>
                </a:extLst>
              </p:cNvPr>
              <p:cNvSpPr txBox="1"/>
              <p:nvPr/>
            </p:nvSpPr>
            <p:spPr>
              <a:xfrm>
                <a:off x="2526112" y="2428717"/>
                <a:ext cx="3174652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m:rPr>
                              <m:sty m:val="p"/>
                            </m:rPr>
                            <a:rPr lang="el-G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FAE465B-BB5D-1A62-6AEB-1D472E18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2" y="2428717"/>
                <a:ext cx="3174652" cy="341504"/>
              </a:xfrm>
              <a:prstGeom prst="rect">
                <a:avLst/>
              </a:prstGeom>
              <a:blipFill>
                <a:blip r:embed="rId10"/>
                <a:stretch>
                  <a:fillRect l="-1195" t="-7407" r="-2390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3A9AA026-24D2-14FB-DE5F-078A62A8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305979F2-B822-CCFD-679F-93FC6ED6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8/23</a:t>
            </a:r>
          </a:p>
        </p:txBody>
      </p:sp>
    </p:spTree>
    <p:extLst>
      <p:ext uri="{BB962C8B-B14F-4D97-AF65-F5344CB8AC3E}">
        <p14:creationId xmlns:p14="http://schemas.microsoft.com/office/powerpoint/2010/main" val="156354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A39E1-1B7E-1A51-1DC1-EC4FEC9A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GIF means more than a formula…</a:t>
            </a:r>
          </a:p>
        </p:txBody>
      </p:sp>
      <p:pic>
        <p:nvPicPr>
          <p:cNvPr id="4" name="Image 3" descr="Une image contenant diagramme, capture d’écran, Tracé, conception&#10;&#10;Description générée automatiquement">
            <a:extLst>
              <a:ext uri="{FF2B5EF4-FFF2-40B4-BE49-F238E27FC236}">
                <a16:creationId xmlns:a16="http://schemas.microsoft.com/office/drawing/2014/main" id="{A122B1FB-3C65-D4FA-AA52-178FE0D04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91" y="1036892"/>
            <a:ext cx="9456818" cy="5319460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8E53FA-3C29-1B0B-43B7-24E26928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6033D3-EBA1-885C-EFA0-14F39255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9/23</a:t>
            </a:r>
          </a:p>
        </p:txBody>
      </p:sp>
    </p:spTree>
    <p:extLst>
      <p:ext uri="{BB962C8B-B14F-4D97-AF65-F5344CB8AC3E}">
        <p14:creationId xmlns:p14="http://schemas.microsoft.com/office/powerpoint/2010/main" val="136487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386F0-DBF7-0A4C-4F46-A55DA93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on simulated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DC0E668-4DCB-0E3F-C121-39638437F7B9}"/>
                  </a:ext>
                </a:extLst>
              </p:cNvPr>
              <p:cNvSpPr txBox="1"/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with </a:t>
                </a:r>
                <a14:m>
                  <m:oMath xmlns:m="http://schemas.openxmlformats.org/officeDocument/2006/math">
                    <m:r>
                      <a:rPr lang="en-GB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0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with 5 samples per group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DC0E668-4DCB-0E3F-C121-39638437F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blipFill>
                <a:blip r:embed="rId2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73D1E4D3-2D0E-A190-905F-E32F7D54C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0260" y="970731"/>
            <a:ext cx="10371481" cy="2369561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CDA517-05EA-969F-2F4E-9D6AB55C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7EA119F-969A-EB5F-0515-D8476FD8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10/23</a:t>
            </a:r>
          </a:p>
        </p:txBody>
      </p:sp>
    </p:spTree>
    <p:extLst>
      <p:ext uri="{BB962C8B-B14F-4D97-AF65-F5344CB8AC3E}">
        <p14:creationId xmlns:p14="http://schemas.microsoft.com/office/powerpoint/2010/main" val="137241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FD4D9753-B2AE-4ADB-277A-DCF421C6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0260" y="970731"/>
            <a:ext cx="10371481" cy="23695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0386F0-DBF7-0A4C-4F46-A55DA93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on simulated data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3761C2-CF36-697D-2985-58C269E2D19F}"/>
              </a:ext>
            </a:extLst>
          </p:cNvPr>
          <p:cNvSpPr txBox="1"/>
          <p:nvPr/>
        </p:nvSpPr>
        <p:spPr>
          <a:xfrm>
            <a:off x="794533" y="4175316"/>
            <a:ext cx="1060293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On average, very accurate recovery of mean differences, as fast as t-test.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B2D956-872E-2987-1CCC-036D69497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4585" y="4735396"/>
            <a:ext cx="6942831" cy="17625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EA5290-7355-765E-CF44-081CCC6423AE}"/>
              </a:ext>
            </a:extLst>
          </p:cNvPr>
          <p:cNvSpPr/>
          <p:nvPr/>
        </p:nvSpPr>
        <p:spPr>
          <a:xfrm>
            <a:off x="2089621" y="1636392"/>
            <a:ext cx="1935840" cy="159986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826B7F-3D09-DC8F-97FE-F8E71B3D1C2B}"/>
                  </a:ext>
                </a:extLst>
              </p:cNvPr>
              <p:cNvSpPr txBox="1"/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with </a:t>
                </a:r>
                <a14:m>
                  <m:oMath xmlns:m="http://schemas.openxmlformats.org/officeDocument/2006/math">
                    <m:r>
                      <a:rPr lang="en-GB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0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with 5 samples per group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826B7F-3D09-DC8F-97FE-F8E71B3D1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blipFill>
                <a:blip r:embed="rId4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8B712E-D988-C365-0DE2-95564E19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38AE71D-3391-DFA3-4853-E7FE58121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10/23</a:t>
            </a:r>
          </a:p>
        </p:txBody>
      </p:sp>
    </p:spTree>
    <p:extLst>
      <p:ext uri="{BB962C8B-B14F-4D97-AF65-F5344CB8AC3E}">
        <p14:creationId xmlns:p14="http://schemas.microsoft.com/office/powerpoint/2010/main" val="84956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9C270038-A4B7-C7F4-47F1-72B16426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0260" y="970731"/>
            <a:ext cx="10371481" cy="23695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0386F0-DBF7-0A4C-4F46-A55DA93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on simulated data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3761C2-CF36-697D-2985-58C269E2D19F}"/>
              </a:ext>
            </a:extLst>
          </p:cNvPr>
          <p:cNvSpPr txBox="1"/>
          <p:nvPr/>
        </p:nvSpPr>
        <p:spPr>
          <a:xfrm>
            <a:off x="794533" y="4175316"/>
            <a:ext cx="1060293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On average, very accurate recovery of mean differences, as fast as t-test.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As expected, uncertainty increases along with variance in data.</a:t>
            </a:r>
          </a:p>
          <a:p>
            <a:pPr algn="just">
              <a:lnSpc>
                <a:spcPct val="150000"/>
              </a:lnSpc>
            </a:pPr>
            <a:endParaRPr lang="en-GB" sz="2000" dirty="0">
              <a:latin typeface="LM Sans 10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5FEEE-6FF0-6D50-BE3A-B638A7E1E417}"/>
              </a:ext>
            </a:extLst>
          </p:cNvPr>
          <p:cNvSpPr/>
          <p:nvPr/>
        </p:nvSpPr>
        <p:spPr>
          <a:xfrm>
            <a:off x="3972910" y="1631372"/>
            <a:ext cx="1666335" cy="160488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F1B0E7C-A87E-F42F-3737-7241084D2F81}"/>
                  </a:ext>
                </a:extLst>
              </p:cNvPr>
              <p:cNvSpPr txBox="1"/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with </a:t>
                </a:r>
                <a14:m>
                  <m:oMath xmlns:m="http://schemas.openxmlformats.org/officeDocument/2006/math">
                    <m:r>
                      <a:rPr lang="en-GB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0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with 5 samples per group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F1B0E7C-A87E-F42F-3737-7241084D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blipFill>
                <a:blip r:embed="rId3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24BDB0-7C09-C1DA-2667-D7F25918D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AE2C135-F9D0-958C-5881-74171AC7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10/23</a:t>
            </a:r>
          </a:p>
        </p:txBody>
      </p:sp>
    </p:spTree>
    <p:extLst>
      <p:ext uri="{BB962C8B-B14F-4D97-AF65-F5344CB8AC3E}">
        <p14:creationId xmlns:p14="http://schemas.microsoft.com/office/powerpoint/2010/main" val="240803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8B9E3BA-8903-72D1-5C45-DF045A0109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0260" y="970731"/>
            <a:ext cx="10371481" cy="236956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B0386F0-DBF7-0A4C-4F46-A55DA93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on simulated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B6F24FA-F840-C882-3129-2E9ABF6D4BC2}"/>
                  </a:ext>
                </a:extLst>
              </p:cNvPr>
              <p:cNvSpPr txBox="1"/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with </a:t>
                </a:r>
                <a14:m>
                  <m:oMath xmlns:m="http://schemas.openxmlformats.org/officeDocument/2006/math">
                    <m:r>
                      <a:rPr lang="en-GB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0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with 5 samples per group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B6F24FA-F840-C882-3129-2E9ABF6D4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blipFill>
                <a:blip r:embed="rId3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3D3761C2-CF36-697D-2985-58C269E2D19F}"/>
              </a:ext>
            </a:extLst>
          </p:cNvPr>
          <p:cNvSpPr txBox="1"/>
          <p:nvPr/>
        </p:nvSpPr>
        <p:spPr>
          <a:xfrm>
            <a:off x="794533" y="4175316"/>
            <a:ext cx="1060293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On average, very accurate recovery of mean differences, as fast as t-test.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As expected, uncertainty increases along with variance in data.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In comparison, p-values of t-tests are quite uninformative and difficult to interpret.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F94D2-EBCF-A49D-379B-12D95D2399B8}"/>
              </a:ext>
            </a:extLst>
          </p:cNvPr>
          <p:cNvSpPr/>
          <p:nvPr/>
        </p:nvSpPr>
        <p:spPr>
          <a:xfrm>
            <a:off x="8434638" y="1624892"/>
            <a:ext cx="2574021" cy="164572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FA534E-A28E-72E7-4A19-619B172B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51F771B-73E2-A212-4B23-25C066BB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10/23</a:t>
            </a:r>
          </a:p>
        </p:txBody>
      </p:sp>
    </p:spTree>
    <p:extLst>
      <p:ext uri="{BB962C8B-B14F-4D97-AF65-F5344CB8AC3E}">
        <p14:creationId xmlns:p14="http://schemas.microsoft.com/office/powerpoint/2010/main" val="2542310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386F0-DBF7-0A4C-4F46-A55DA93A6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on simulated data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3761C2-CF36-697D-2985-58C269E2D19F}"/>
              </a:ext>
            </a:extLst>
          </p:cNvPr>
          <p:cNvSpPr txBox="1"/>
          <p:nvPr/>
        </p:nvSpPr>
        <p:spPr>
          <a:xfrm>
            <a:off x="794532" y="4175316"/>
            <a:ext cx="10760973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On average, very accurate recovery of mean differences, as fast as t-test.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As expected, uncertainty increases along with variance in data.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In comparison, p-values of t-tests are quite uninformative and difficult to interpret.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Low error and well-calibrated uncertainty quantification: empirical results theoretically expected.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45C8FD-B034-9530-5C35-4DA76BF0F4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0260" y="970731"/>
            <a:ext cx="10371481" cy="23695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0D0C5A-2733-00CF-D552-59E14F37F468}"/>
              </a:ext>
            </a:extLst>
          </p:cNvPr>
          <p:cNvSpPr/>
          <p:nvPr/>
        </p:nvSpPr>
        <p:spPr>
          <a:xfrm>
            <a:off x="5617374" y="1638139"/>
            <a:ext cx="2800486" cy="16354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CE1488B-B7EF-CFBF-C865-B827F094D81E}"/>
                  </a:ext>
                </a:extLst>
              </p:cNvPr>
              <p:cNvSpPr txBox="1"/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with </a:t>
                </a:r>
                <a14:m>
                  <m:oMath xmlns:m="http://schemas.openxmlformats.org/officeDocument/2006/math">
                    <m:r>
                      <a:rPr lang="en-GB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20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with 5 samples per group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ECE1488B-B7EF-CFBF-C865-B827F094D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72" y="3330545"/>
                <a:ext cx="9391650" cy="505523"/>
              </a:xfrm>
              <a:prstGeom prst="rect">
                <a:avLst/>
              </a:prstGeom>
              <a:blipFill>
                <a:blip r:embed="rId3"/>
                <a:stretch>
                  <a:fillRect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970F4-EA7D-31DD-04CC-779A54022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5E1C900-6502-E831-33E9-DF4D7FBB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10/23</a:t>
            </a:r>
          </a:p>
        </p:txBody>
      </p:sp>
    </p:spTree>
    <p:extLst>
      <p:ext uri="{BB962C8B-B14F-4D97-AF65-F5344CB8AC3E}">
        <p14:creationId xmlns:p14="http://schemas.microsoft.com/office/powerpoint/2010/main" val="128798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FBE077-4847-D1FA-E194-8A93B1BD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Evaluation on a well-calibrated dataset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AC90F0-1F31-4503-F486-5DDA19703033}"/>
              </a:ext>
            </a:extLst>
          </p:cNvPr>
          <p:cNvSpPr txBox="1"/>
          <p:nvPr/>
        </p:nvSpPr>
        <p:spPr>
          <a:xfrm>
            <a:off x="459133" y="116129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LM Sans 10" pitchFamily="2" charset="77"/>
                <a:cs typeface="Calibri Light" panose="020F0302020204030204" pitchFamily="34" charset="0"/>
              </a:rPr>
              <a:t>Experiment: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824E98-0C7A-2EE6-5639-0FDEFE17D9EC}"/>
              </a:ext>
            </a:extLst>
          </p:cNvPr>
          <p:cNvSpPr txBox="1"/>
          <p:nvPr/>
        </p:nvSpPr>
        <p:spPr>
          <a:xfrm>
            <a:off x="2055361" y="4516144"/>
            <a:ext cx="849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LM Sans 10" pitchFamily="2" charset="77"/>
                <a:cs typeface="Calibri Light" panose="020F0302020204030204" pitchFamily="34" charset="0"/>
              </a:rPr>
              <a:t>UPS1: Universal proteomics standard 1, equimolar mix of 48 Human proteins (Merck)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66D44AC-AF2F-88FF-073C-07433842BB6A}"/>
              </a:ext>
            </a:extLst>
          </p:cNvPr>
          <p:cNvGrpSpPr/>
          <p:nvPr/>
        </p:nvGrpSpPr>
        <p:grpSpPr>
          <a:xfrm>
            <a:off x="1767332" y="1620269"/>
            <a:ext cx="8697468" cy="2678573"/>
            <a:chOff x="1767332" y="1620269"/>
            <a:chExt cx="8697468" cy="2678573"/>
          </a:xfrm>
        </p:grpSpPr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85B58FDF-BE3B-0C74-B92A-1A691E9D78F7}"/>
                </a:ext>
              </a:extLst>
            </p:cNvPr>
            <p:cNvSpPr txBox="1"/>
            <p:nvPr/>
          </p:nvSpPr>
          <p:spPr>
            <a:xfrm>
              <a:off x="3111662" y="3346281"/>
              <a:ext cx="127892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0.25 fmol</a:t>
              </a:r>
            </a:p>
          </p:txBody>
        </p:sp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27885BD7-99D6-0031-225E-828CA8D84C06}"/>
                </a:ext>
              </a:extLst>
            </p:cNvPr>
            <p:cNvGrpSpPr/>
            <p:nvPr/>
          </p:nvGrpSpPr>
          <p:grpSpPr>
            <a:xfrm>
              <a:off x="3384034" y="2208121"/>
              <a:ext cx="674367" cy="852511"/>
              <a:chOff x="1234400" y="1464886"/>
              <a:chExt cx="637582" cy="504420"/>
            </a:xfrm>
          </p:grpSpPr>
          <p:grpSp>
            <p:nvGrpSpPr>
              <p:cNvPr id="108" name="Groupe 107">
                <a:extLst>
                  <a:ext uri="{FF2B5EF4-FFF2-40B4-BE49-F238E27FC236}">
                    <a16:creationId xmlns:a16="http://schemas.microsoft.com/office/drawing/2014/main" id="{2FE027B3-6E02-1789-697A-4E44DADCE608}"/>
                  </a:ext>
                </a:extLst>
              </p:cNvPr>
              <p:cNvGrpSpPr/>
              <p:nvPr/>
            </p:nvGrpSpPr>
            <p:grpSpPr>
              <a:xfrm>
                <a:off x="1475322" y="1464886"/>
                <a:ext cx="164225" cy="504420"/>
                <a:chOff x="1601142" y="2037075"/>
                <a:chExt cx="164225" cy="504420"/>
              </a:xfrm>
            </p:grpSpPr>
            <p:sp>
              <p:nvSpPr>
                <p:cNvPr id="117" name="Freeform 10">
                  <a:extLst>
                    <a:ext uri="{FF2B5EF4-FFF2-40B4-BE49-F238E27FC236}">
                      <a16:creationId xmlns:a16="http://schemas.microsoft.com/office/drawing/2014/main" id="{ACFF8D37-9809-A543-FB97-C9FDC662E5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142" y="203707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18" name="Freeform 9">
                  <a:extLst>
                    <a:ext uri="{FF2B5EF4-FFF2-40B4-BE49-F238E27FC236}">
                      <a16:creationId xmlns:a16="http://schemas.microsoft.com/office/drawing/2014/main" id="{1169E654-75AA-9ECF-B374-E5EBC49FDA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22108" y="203839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19" name="Freeform 7">
                  <a:extLst>
                    <a:ext uri="{FF2B5EF4-FFF2-40B4-BE49-F238E27FC236}">
                      <a16:creationId xmlns:a16="http://schemas.microsoft.com/office/drawing/2014/main" id="{A52BB24A-A681-7A36-5AFF-4E8EC57BB8B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110" y="237599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961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76587B6C-49F7-2F20-7DE2-F53F9AE2C5E3}"/>
                  </a:ext>
                </a:extLst>
              </p:cNvPr>
              <p:cNvGrpSpPr/>
              <p:nvPr/>
            </p:nvGrpSpPr>
            <p:grpSpPr>
              <a:xfrm>
                <a:off x="1234400" y="1464886"/>
                <a:ext cx="164225" cy="504420"/>
                <a:chOff x="1601142" y="2037075"/>
                <a:chExt cx="164225" cy="504420"/>
              </a:xfrm>
            </p:grpSpPr>
            <p:sp>
              <p:nvSpPr>
                <p:cNvPr id="114" name="Freeform 10">
                  <a:extLst>
                    <a:ext uri="{FF2B5EF4-FFF2-40B4-BE49-F238E27FC236}">
                      <a16:creationId xmlns:a16="http://schemas.microsoft.com/office/drawing/2014/main" id="{A9E1B9CF-7A95-74A4-99D8-5F0F889EBE3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142" y="203707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15" name="Freeform 9">
                  <a:extLst>
                    <a:ext uri="{FF2B5EF4-FFF2-40B4-BE49-F238E27FC236}">
                      <a16:creationId xmlns:a16="http://schemas.microsoft.com/office/drawing/2014/main" id="{6E959EA0-4185-3E8E-6171-B39DE7FF15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22108" y="203839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16" name="Freeform 7">
                  <a:extLst>
                    <a:ext uri="{FF2B5EF4-FFF2-40B4-BE49-F238E27FC236}">
                      <a16:creationId xmlns:a16="http://schemas.microsoft.com/office/drawing/2014/main" id="{EBD3358C-CFE3-5682-AC3B-57CB0E2403C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110" y="237599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961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10" name="Groupe 109">
                <a:extLst>
                  <a:ext uri="{FF2B5EF4-FFF2-40B4-BE49-F238E27FC236}">
                    <a16:creationId xmlns:a16="http://schemas.microsoft.com/office/drawing/2014/main" id="{374D28C4-3562-11E3-7BBA-85C4AB63E1E5}"/>
                  </a:ext>
                </a:extLst>
              </p:cNvPr>
              <p:cNvGrpSpPr/>
              <p:nvPr/>
            </p:nvGrpSpPr>
            <p:grpSpPr>
              <a:xfrm>
                <a:off x="1707757" y="1464886"/>
                <a:ext cx="164225" cy="504420"/>
                <a:chOff x="1601142" y="2037075"/>
                <a:chExt cx="164225" cy="504420"/>
              </a:xfrm>
            </p:grpSpPr>
            <p:sp>
              <p:nvSpPr>
                <p:cNvPr id="111" name="Freeform 10">
                  <a:extLst>
                    <a:ext uri="{FF2B5EF4-FFF2-40B4-BE49-F238E27FC236}">
                      <a16:creationId xmlns:a16="http://schemas.microsoft.com/office/drawing/2014/main" id="{3FD249B0-E2B5-DDD6-0802-AF9C451520F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142" y="203707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12" name="Freeform 9">
                  <a:extLst>
                    <a:ext uri="{FF2B5EF4-FFF2-40B4-BE49-F238E27FC236}">
                      <a16:creationId xmlns:a16="http://schemas.microsoft.com/office/drawing/2014/main" id="{9A83BAC0-DF9B-74AE-DD27-9153B9DD143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22108" y="203839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13" name="Freeform 7">
                  <a:extLst>
                    <a:ext uri="{FF2B5EF4-FFF2-40B4-BE49-F238E27FC236}">
                      <a16:creationId xmlns:a16="http://schemas.microsoft.com/office/drawing/2014/main" id="{FBC7DD02-4CE7-552A-05EB-935FE240361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110" y="237599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961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0BE58FFB-D2AA-4324-00EA-D23DC770FA6E}"/>
                </a:ext>
              </a:extLst>
            </p:cNvPr>
            <p:cNvSpPr txBox="1"/>
            <p:nvPr/>
          </p:nvSpPr>
          <p:spPr>
            <a:xfrm>
              <a:off x="9459728" y="3346281"/>
              <a:ext cx="100507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10 fmol</a:t>
              </a:r>
            </a:p>
          </p:txBody>
        </p:sp>
        <p:grpSp>
          <p:nvGrpSpPr>
            <p:cNvPr id="90" name="Groupe 89">
              <a:extLst>
                <a:ext uri="{FF2B5EF4-FFF2-40B4-BE49-F238E27FC236}">
                  <a16:creationId xmlns:a16="http://schemas.microsoft.com/office/drawing/2014/main" id="{CBC60EAA-D9C1-4D0A-BDAA-D0BBA17E6027}"/>
                </a:ext>
              </a:extLst>
            </p:cNvPr>
            <p:cNvGrpSpPr/>
            <p:nvPr/>
          </p:nvGrpSpPr>
          <p:grpSpPr>
            <a:xfrm>
              <a:off x="9612924" y="2210790"/>
              <a:ext cx="698679" cy="841833"/>
              <a:chOff x="7086422" y="1454008"/>
              <a:chExt cx="660568" cy="498102"/>
            </a:xfrm>
          </p:grpSpPr>
          <p:grpSp>
            <p:nvGrpSpPr>
              <p:cNvPr id="91" name="Groupe 90">
                <a:extLst>
                  <a:ext uri="{FF2B5EF4-FFF2-40B4-BE49-F238E27FC236}">
                    <a16:creationId xmlns:a16="http://schemas.microsoft.com/office/drawing/2014/main" id="{B18D6B99-3436-DA47-CAB5-5C495A7E7105}"/>
                  </a:ext>
                </a:extLst>
              </p:cNvPr>
              <p:cNvGrpSpPr/>
              <p:nvPr/>
            </p:nvGrpSpPr>
            <p:grpSpPr>
              <a:xfrm>
                <a:off x="7331763" y="1454008"/>
                <a:ext cx="164340" cy="498102"/>
                <a:chOff x="5469827" y="2003348"/>
                <a:chExt cx="164340" cy="498102"/>
              </a:xfrm>
            </p:grpSpPr>
            <p:grpSp>
              <p:nvGrpSpPr>
                <p:cNvPr id="102" name="Groupe 101">
                  <a:extLst>
                    <a:ext uri="{FF2B5EF4-FFF2-40B4-BE49-F238E27FC236}">
                      <a16:creationId xmlns:a16="http://schemas.microsoft.com/office/drawing/2014/main" id="{C0FD373F-CF9D-9937-BEFA-552AEAE08E14}"/>
                    </a:ext>
                  </a:extLst>
                </p:cNvPr>
                <p:cNvGrpSpPr/>
                <p:nvPr/>
              </p:nvGrpSpPr>
              <p:grpSpPr>
                <a:xfrm>
                  <a:off x="5469827" y="2003348"/>
                  <a:ext cx="164340" cy="498102"/>
                  <a:chOff x="5469827" y="2003348"/>
                  <a:chExt cx="164340" cy="498102"/>
                </a:xfrm>
              </p:grpSpPr>
              <p:sp>
                <p:nvSpPr>
                  <p:cNvPr id="104" name="Freeform 10">
                    <a:extLst>
                      <a:ext uri="{FF2B5EF4-FFF2-40B4-BE49-F238E27FC236}">
                        <a16:creationId xmlns:a16="http://schemas.microsoft.com/office/drawing/2014/main" id="{378D2045-E7CC-073B-BCF0-73413EF1D35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69827" y="2003348"/>
                    <a:ext cx="164340" cy="487754"/>
                  </a:xfrm>
                  <a:custGeom>
                    <a:avLst/>
                    <a:gdLst>
                      <a:gd name="T0" fmla="*/ 427 w 432"/>
                      <a:gd name="T1" fmla="*/ 754 h 1437"/>
                      <a:gd name="T2" fmla="*/ 165 w 432"/>
                      <a:gd name="T3" fmla="*/ 765 h 1437"/>
                      <a:gd name="T4" fmla="*/ 165 w 432"/>
                      <a:gd name="T5" fmla="*/ 776 h 1437"/>
                      <a:gd name="T6" fmla="*/ 40 w 432"/>
                      <a:gd name="T7" fmla="*/ 688 h 1437"/>
                      <a:gd name="T8" fmla="*/ 54 w 432"/>
                      <a:gd name="T9" fmla="*/ 541 h 1437"/>
                      <a:gd name="T10" fmla="*/ 54 w 432"/>
                      <a:gd name="T11" fmla="*/ 541 h 1437"/>
                      <a:gd name="T12" fmla="*/ 216 w 432"/>
                      <a:gd name="T13" fmla="*/ 307 h 1437"/>
                      <a:gd name="T14" fmla="*/ 336 w 432"/>
                      <a:gd name="T15" fmla="*/ 11 h 1437"/>
                      <a:gd name="T16" fmla="*/ 142 w 432"/>
                      <a:gd name="T17" fmla="*/ 262 h 1437"/>
                      <a:gd name="T18" fmla="*/ 22 w 432"/>
                      <a:gd name="T19" fmla="*/ 557 h 1437"/>
                      <a:gd name="T20" fmla="*/ 26 w 432"/>
                      <a:gd name="T21" fmla="*/ 557 h 1437"/>
                      <a:gd name="T22" fmla="*/ 11 w 432"/>
                      <a:gd name="T23" fmla="*/ 695 h 1437"/>
                      <a:gd name="T24" fmla="*/ 18 w 432"/>
                      <a:gd name="T25" fmla="*/ 711 h 1437"/>
                      <a:gd name="T26" fmla="*/ 165 w 432"/>
                      <a:gd name="T27" fmla="*/ 813 h 1437"/>
                      <a:gd name="T28" fmla="*/ 165 w 432"/>
                      <a:gd name="T29" fmla="*/ 831 h 1437"/>
                      <a:gd name="T30" fmla="*/ 205 w 432"/>
                      <a:gd name="T31" fmla="*/ 834 h 1437"/>
                      <a:gd name="T32" fmla="*/ 205 w 432"/>
                      <a:gd name="T33" fmla="*/ 1677 h 1437"/>
                      <a:gd name="T34" fmla="*/ 376 w 432"/>
                      <a:gd name="T35" fmla="*/ 2207 h 1437"/>
                      <a:gd name="T36" fmla="*/ 475 w 432"/>
                      <a:gd name="T37" fmla="*/ 2207 h 1437"/>
                      <a:gd name="T38" fmla="*/ 643 w 432"/>
                      <a:gd name="T39" fmla="*/ 1673 h 1437"/>
                      <a:gd name="T40" fmla="*/ 643 w 432"/>
                      <a:gd name="T41" fmla="*/ 839 h 1437"/>
                      <a:gd name="T42" fmla="*/ 691 w 432"/>
                      <a:gd name="T43" fmla="*/ 831 h 1437"/>
                      <a:gd name="T44" fmla="*/ 691 w 432"/>
                      <a:gd name="T45" fmla="*/ 765 h 1437"/>
                      <a:gd name="T46" fmla="*/ 427 w 432"/>
                      <a:gd name="T47" fmla="*/ 754 h 14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32"/>
                      <a:gd name="T73" fmla="*/ 0 h 1437"/>
                      <a:gd name="T74" fmla="*/ 432 w 432"/>
                      <a:gd name="T75" fmla="*/ 1437 h 14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32" h="1437">
                        <a:moveTo>
                          <a:pt x="267" y="471"/>
                        </a:moveTo>
                        <a:cubicBezTo>
                          <a:pt x="176" y="471"/>
                          <a:pt x="103" y="473"/>
                          <a:pt x="103" y="478"/>
                        </a:cubicBezTo>
                        <a:cubicBezTo>
                          <a:pt x="103" y="485"/>
                          <a:pt x="103" y="485"/>
                          <a:pt x="103" y="485"/>
                        </a:cubicBezTo>
                        <a:cubicBezTo>
                          <a:pt x="25" y="430"/>
                          <a:pt x="25" y="430"/>
                          <a:pt x="25" y="430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57" y="316"/>
                          <a:pt x="96" y="258"/>
                          <a:pt x="135" y="192"/>
                        </a:cubicBezTo>
                        <a:cubicBezTo>
                          <a:pt x="190" y="96"/>
                          <a:pt x="224" y="14"/>
                          <a:pt x="210" y="7"/>
                        </a:cubicBezTo>
                        <a:cubicBezTo>
                          <a:pt x="196" y="0"/>
                          <a:pt x="142" y="68"/>
                          <a:pt x="89" y="164"/>
                        </a:cubicBezTo>
                        <a:cubicBezTo>
                          <a:pt x="34" y="258"/>
                          <a:pt x="0" y="341"/>
                          <a:pt x="14" y="348"/>
                        </a:cubicBezTo>
                        <a:cubicBezTo>
                          <a:pt x="14" y="348"/>
                          <a:pt x="14" y="348"/>
                          <a:pt x="16" y="348"/>
                        </a:cubicBezTo>
                        <a:cubicBezTo>
                          <a:pt x="7" y="434"/>
                          <a:pt x="7" y="434"/>
                          <a:pt x="7" y="434"/>
                        </a:cubicBezTo>
                        <a:cubicBezTo>
                          <a:pt x="7" y="437"/>
                          <a:pt x="9" y="441"/>
                          <a:pt x="11" y="444"/>
                        </a:cubicBezTo>
                        <a:cubicBezTo>
                          <a:pt x="103" y="508"/>
                          <a:pt x="103" y="508"/>
                          <a:pt x="103" y="508"/>
                        </a:cubicBezTo>
                        <a:cubicBezTo>
                          <a:pt x="103" y="519"/>
                          <a:pt x="103" y="519"/>
                          <a:pt x="103" y="519"/>
                        </a:cubicBezTo>
                        <a:cubicBezTo>
                          <a:pt x="103" y="519"/>
                          <a:pt x="112" y="521"/>
                          <a:pt x="128" y="521"/>
                        </a:cubicBezTo>
                        <a:cubicBezTo>
                          <a:pt x="128" y="1048"/>
                          <a:pt x="128" y="1048"/>
                          <a:pt x="128" y="1048"/>
                        </a:cubicBezTo>
                        <a:cubicBezTo>
                          <a:pt x="235" y="1379"/>
                          <a:pt x="235" y="1379"/>
                          <a:pt x="235" y="1379"/>
                        </a:cubicBezTo>
                        <a:cubicBezTo>
                          <a:pt x="263" y="1437"/>
                          <a:pt x="270" y="1437"/>
                          <a:pt x="297" y="1379"/>
                        </a:cubicBezTo>
                        <a:cubicBezTo>
                          <a:pt x="402" y="1045"/>
                          <a:pt x="402" y="1045"/>
                          <a:pt x="402" y="1045"/>
                        </a:cubicBezTo>
                        <a:cubicBezTo>
                          <a:pt x="402" y="524"/>
                          <a:pt x="402" y="524"/>
                          <a:pt x="402" y="524"/>
                        </a:cubicBezTo>
                        <a:cubicBezTo>
                          <a:pt x="420" y="521"/>
                          <a:pt x="432" y="521"/>
                          <a:pt x="432" y="519"/>
                        </a:cubicBezTo>
                        <a:cubicBezTo>
                          <a:pt x="432" y="478"/>
                          <a:pt x="432" y="478"/>
                          <a:pt x="432" y="478"/>
                        </a:cubicBezTo>
                        <a:cubicBezTo>
                          <a:pt x="432" y="473"/>
                          <a:pt x="359" y="471"/>
                          <a:pt x="267" y="471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105" name="Freeform 7">
                    <a:extLst>
                      <a:ext uri="{FF2B5EF4-FFF2-40B4-BE49-F238E27FC236}">
                        <a16:creationId xmlns:a16="http://schemas.microsoft.com/office/drawing/2014/main" id="{FB6E0DCA-4637-8A9B-6A0B-6B2B56A991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22278" y="2335825"/>
                    <a:ext cx="104170" cy="165625"/>
                  </a:xfrm>
                  <a:custGeom>
                    <a:avLst/>
                    <a:gdLst>
                      <a:gd name="T0" fmla="*/ 0 w 2300"/>
                      <a:gd name="T1" fmla="*/ 0 h 4067"/>
                      <a:gd name="T2" fmla="*/ 0 w 2300"/>
                      <a:gd name="T3" fmla="*/ 161 h 4067"/>
                      <a:gd name="T4" fmla="*/ 172 w 2300"/>
                      <a:gd name="T5" fmla="*/ 690 h 4067"/>
                      <a:gd name="T6" fmla="*/ 274 w 2300"/>
                      <a:gd name="T7" fmla="*/ 690 h 4067"/>
                      <a:gd name="T8" fmla="*/ 438 w 2300"/>
                      <a:gd name="T9" fmla="*/ 157 h 4067"/>
                      <a:gd name="T10" fmla="*/ 438 w 2300"/>
                      <a:gd name="T11" fmla="*/ 0 h 4067"/>
                      <a:gd name="T12" fmla="*/ 0 w 2300"/>
                      <a:gd name="T13" fmla="*/ 0 h 40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0"/>
                      <a:gd name="T22" fmla="*/ 0 h 4067"/>
                      <a:gd name="T23" fmla="*/ 2300 w 2300"/>
                      <a:gd name="T24" fmla="*/ 4067 h 40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0" h="4067">
                        <a:moveTo>
                          <a:pt x="0" y="0"/>
                        </a:moveTo>
                        <a:cubicBezTo>
                          <a:pt x="0" y="837"/>
                          <a:pt x="0" y="837"/>
                          <a:pt x="0" y="837"/>
                        </a:cubicBezTo>
                        <a:cubicBezTo>
                          <a:pt x="901" y="3592"/>
                          <a:pt x="901" y="3592"/>
                          <a:pt x="901" y="3592"/>
                        </a:cubicBezTo>
                        <a:cubicBezTo>
                          <a:pt x="1150" y="4048"/>
                          <a:pt x="1189" y="4067"/>
                          <a:pt x="1438" y="3592"/>
                        </a:cubicBezTo>
                        <a:cubicBezTo>
                          <a:pt x="2300" y="818"/>
                          <a:pt x="2300" y="818"/>
                          <a:pt x="2300" y="818"/>
                        </a:cubicBezTo>
                        <a:cubicBezTo>
                          <a:pt x="2300" y="0"/>
                          <a:pt x="2300" y="0"/>
                          <a:pt x="23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67C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103" name="Freeform 9">
                  <a:extLst>
                    <a:ext uri="{FF2B5EF4-FFF2-40B4-BE49-F238E27FC236}">
                      <a16:creationId xmlns:a16="http://schemas.microsoft.com/office/drawing/2014/main" id="{95DA56AA-4CDC-759D-7B41-2CE829BF43A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89488" y="2005941"/>
                  <a:ext cx="70398" cy="85251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419EA96B-C8B6-A5DD-340C-53BC4C8968AE}"/>
                  </a:ext>
                </a:extLst>
              </p:cNvPr>
              <p:cNvGrpSpPr/>
              <p:nvPr/>
            </p:nvGrpSpPr>
            <p:grpSpPr>
              <a:xfrm>
                <a:off x="7582650" y="1454008"/>
                <a:ext cx="164340" cy="498102"/>
                <a:chOff x="5469827" y="2003348"/>
                <a:chExt cx="164340" cy="498102"/>
              </a:xfrm>
            </p:grpSpPr>
            <p:grpSp>
              <p:nvGrpSpPr>
                <p:cNvPr id="98" name="Groupe 97">
                  <a:extLst>
                    <a:ext uri="{FF2B5EF4-FFF2-40B4-BE49-F238E27FC236}">
                      <a16:creationId xmlns:a16="http://schemas.microsoft.com/office/drawing/2014/main" id="{B4CC25DF-49D0-B1C3-AA7E-EC0DA4940D62}"/>
                    </a:ext>
                  </a:extLst>
                </p:cNvPr>
                <p:cNvGrpSpPr/>
                <p:nvPr/>
              </p:nvGrpSpPr>
              <p:grpSpPr>
                <a:xfrm>
                  <a:off x="5469827" y="2003348"/>
                  <a:ext cx="164340" cy="498102"/>
                  <a:chOff x="5469827" y="2003348"/>
                  <a:chExt cx="164340" cy="498102"/>
                </a:xfrm>
              </p:grpSpPr>
              <p:sp>
                <p:nvSpPr>
                  <p:cNvPr id="100" name="Freeform 10">
                    <a:extLst>
                      <a:ext uri="{FF2B5EF4-FFF2-40B4-BE49-F238E27FC236}">
                        <a16:creationId xmlns:a16="http://schemas.microsoft.com/office/drawing/2014/main" id="{5470D3D1-0190-A47B-E35A-CF10F4B93E3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69827" y="2003348"/>
                    <a:ext cx="164340" cy="487754"/>
                  </a:xfrm>
                  <a:custGeom>
                    <a:avLst/>
                    <a:gdLst>
                      <a:gd name="T0" fmla="*/ 427 w 432"/>
                      <a:gd name="T1" fmla="*/ 754 h 1437"/>
                      <a:gd name="T2" fmla="*/ 165 w 432"/>
                      <a:gd name="T3" fmla="*/ 765 h 1437"/>
                      <a:gd name="T4" fmla="*/ 165 w 432"/>
                      <a:gd name="T5" fmla="*/ 776 h 1437"/>
                      <a:gd name="T6" fmla="*/ 40 w 432"/>
                      <a:gd name="T7" fmla="*/ 688 h 1437"/>
                      <a:gd name="T8" fmla="*/ 54 w 432"/>
                      <a:gd name="T9" fmla="*/ 541 h 1437"/>
                      <a:gd name="T10" fmla="*/ 54 w 432"/>
                      <a:gd name="T11" fmla="*/ 541 h 1437"/>
                      <a:gd name="T12" fmla="*/ 216 w 432"/>
                      <a:gd name="T13" fmla="*/ 307 h 1437"/>
                      <a:gd name="T14" fmla="*/ 336 w 432"/>
                      <a:gd name="T15" fmla="*/ 11 h 1437"/>
                      <a:gd name="T16" fmla="*/ 142 w 432"/>
                      <a:gd name="T17" fmla="*/ 262 h 1437"/>
                      <a:gd name="T18" fmla="*/ 22 w 432"/>
                      <a:gd name="T19" fmla="*/ 557 h 1437"/>
                      <a:gd name="T20" fmla="*/ 26 w 432"/>
                      <a:gd name="T21" fmla="*/ 557 h 1437"/>
                      <a:gd name="T22" fmla="*/ 11 w 432"/>
                      <a:gd name="T23" fmla="*/ 695 h 1437"/>
                      <a:gd name="T24" fmla="*/ 18 w 432"/>
                      <a:gd name="T25" fmla="*/ 711 h 1437"/>
                      <a:gd name="T26" fmla="*/ 165 w 432"/>
                      <a:gd name="T27" fmla="*/ 813 h 1437"/>
                      <a:gd name="T28" fmla="*/ 165 w 432"/>
                      <a:gd name="T29" fmla="*/ 831 h 1437"/>
                      <a:gd name="T30" fmla="*/ 205 w 432"/>
                      <a:gd name="T31" fmla="*/ 834 h 1437"/>
                      <a:gd name="T32" fmla="*/ 205 w 432"/>
                      <a:gd name="T33" fmla="*/ 1677 h 1437"/>
                      <a:gd name="T34" fmla="*/ 376 w 432"/>
                      <a:gd name="T35" fmla="*/ 2207 h 1437"/>
                      <a:gd name="T36" fmla="*/ 475 w 432"/>
                      <a:gd name="T37" fmla="*/ 2207 h 1437"/>
                      <a:gd name="T38" fmla="*/ 643 w 432"/>
                      <a:gd name="T39" fmla="*/ 1673 h 1437"/>
                      <a:gd name="T40" fmla="*/ 643 w 432"/>
                      <a:gd name="T41" fmla="*/ 839 h 1437"/>
                      <a:gd name="T42" fmla="*/ 691 w 432"/>
                      <a:gd name="T43" fmla="*/ 831 h 1437"/>
                      <a:gd name="T44" fmla="*/ 691 w 432"/>
                      <a:gd name="T45" fmla="*/ 765 h 1437"/>
                      <a:gd name="T46" fmla="*/ 427 w 432"/>
                      <a:gd name="T47" fmla="*/ 754 h 14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32"/>
                      <a:gd name="T73" fmla="*/ 0 h 1437"/>
                      <a:gd name="T74" fmla="*/ 432 w 432"/>
                      <a:gd name="T75" fmla="*/ 1437 h 14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32" h="1437">
                        <a:moveTo>
                          <a:pt x="267" y="471"/>
                        </a:moveTo>
                        <a:cubicBezTo>
                          <a:pt x="176" y="471"/>
                          <a:pt x="103" y="473"/>
                          <a:pt x="103" y="478"/>
                        </a:cubicBezTo>
                        <a:cubicBezTo>
                          <a:pt x="103" y="485"/>
                          <a:pt x="103" y="485"/>
                          <a:pt x="103" y="485"/>
                        </a:cubicBezTo>
                        <a:cubicBezTo>
                          <a:pt x="25" y="430"/>
                          <a:pt x="25" y="430"/>
                          <a:pt x="25" y="430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57" y="316"/>
                          <a:pt x="96" y="258"/>
                          <a:pt x="135" y="192"/>
                        </a:cubicBezTo>
                        <a:cubicBezTo>
                          <a:pt x="190" y="96"/>
                          <a:pt x="224" y="14"/>
                          <a:pt x="210" y="7"/>
                        </a:cubicBezTo>
                        <a:cubicBezTo>
                          <a:pt x="196" y="0"/>
                          <a:pt x="142" y="68"/>
                          <a:pt x="89" y="164"/>
                        </a:cubicBezTo>
                        <a:cubicBezTo>
                          <a:pt x="34" y="258"/>
                          <a:pt x="0" y="341"/>
                          <a:pt x="14" y="348"/>
                        </a:cubicBezTo>
                        <a:cubicBezTo>
                          <a:pt x="14" y="348"/>
                          <a:pt x="14" y="348"/>
                          <a:pt x="16" y="348"/>
                        </a:cubicBezTo>
                        <a:cubicBezTo>
                          <a:pt x="7" y="434"/>
                          <a:pt x="7" y="434"/>
                          <a:pt x="7" y="434"/>
                        </a:cubicBezTo>
                        <a:cubicBezTo>
                          <a:pt x="7" y="437"/>
                          <a:pt x="9" y="441"/>
                          <a:pt x="11" y="444"/>
                        </a:cubicBezTo>
                        <a:cubicBezTo>
                          <a:pt x="103" y="508"/>
                          <a:pt x="103" y="508"/>
                          <a:pt x="103" y="508"/>
                        </a:cubicBezTo>
                        <a:cubicBezTo>
                          <a:pt x="103" y="519"/>
                          <a:pt x="103" y="519"/>
                          <a:pt x="103" y="519"/>
                        </a:cubicBezTo>
                        <a:cubicBezTo>
                          <a:pt x="103" y="519"/>
                          <a:pt x="112" y="521"/>
                          <a:pt x="128" y="521"/>
                        </a:cubicBezTo>
                        <a:cubicBezTo>
                          <a:pt x="128" y="1048"/>
                          <a:pt x="128" y="1048"/>
                          <a:pt x="128" y="1048"/>
                        </a:cubicBezTo>
                        <a:cubicBezTo>
                          <a:pt x="235" y="1379"/>
                          <a:pt x="235" y="1379"/>
                          <a:pt x="235" y="1379"/>
                        </a:cubicBezTo>
                        <a:cubicBezTo>
                          <a:pt x="263" y="1437"/>
                          <a:pt x="270" y="1437"/>
                          <a:pt x="297" y="1379"/>
                        </a:cubicBezTo>
                        <a:cubicBezTo>
                          <a:pt x="402" y="1045"/>
                          <a:pt x="402" y="1045"/>
                          <a:pt x="402" y="1045"/>
                        </a:cubicBezTo>
                        <a:cubicBezTo>
                          <a:pt x="402" y="524"/>
                          <a:pt x="402" y="524"/>
                          <a:pt x="402" y="524"/>
                        </a:cubicBezTo>
                        <a:cubicBezTo>
                          <a:pt x="420" y="521"/>
                          <a:pt x="432" y="521"/>
                          <a:pt x="432" y="519"/>
                        </a:cubicBezTo>
                        <a:cubicBezTo>
                          <a:pt x="432" y="478"/>
                          <a:pt x="432" y="478"/>
                          <a:pt x="432" y="478"/>
                        </a:cubicBezTo>
                        <a:cubicBezTo>
                          <a:pt x="432" y="473"/>
                          <a:pt x="359" y="471"/>
                          <a:pt x="267" y="471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101" name="Freeform 7">
                    <a:extLst>
                      <a:ext uri="{FF2B5EF4-FFF2-40B4-BE49-F238E27FC236}">
                        <a16:creationId xmlns:a16="http://schemas.microsoft.com/office/drawing/2014/main" id="{0D49036A-F599-ADEB-625E-891E1585FD9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22278" y="2335825"/>
                    <a:ext cx="104170" cy="165625"/>
                  </a:xfrm>
                  <a:custGeom>
                    <a:avLst/>
                    <a:gdLst>
                      <a:gd name="T0" fmla="*/ 0 w 2300"/>
                      <a:gd name="T1" fmla="*/ 0 h 4067"/>
                      <a:gd name="T2" fmla="*/ 0 w 2300"/>
                      <a:gd name="T3" fmla="*/ 161 h 4067"/>
                      <a:gd name="T4" fmla="*/ 172 w 2300"/>
                      <a:gd name="T5" fmla="*/ 690 h 4067"/>
                      <a:gd name="T6" fmla="*/ 274 w 2300"/>
                      <a:gd name="T7" fmla="*/ 690 h 4067"/>
                      <a:gd name="T8" fmla="*/ 438 w 2300"/>
                      <a:gd name="T9" fmla="*/ 157 h 4067"/>
                      <a:gd name="T10" fmla="*/ 438 w 2300"/>
                      <a:gd name="T11" fmla="*/ 0 h 4067"/>
                      <a:gd name="T12" fmla="*/ 0 w 2300"/>
                      <a:gd name="T13" fmla="*/ 0 h 40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0"/>
                      <a:gd name="T22" fmla="*/ 0 h 4067"/>
                      <a:gd name="T23" fmla="*/ 2300 w 2300"/>
                      <a:gd name="T24" fmla="*/ 4067 h 40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0" h="4067">
                        <a:moveTo>
                          <a:pt x="0" y="0"/>
                        </a:moveTo>
                        <a:cubicBezTo>
                          <a:pt x="0" y="837"/>
                          <a:pt x="0" y="837"/>
                          <a:pt x="0" y="837"/>
                        </a:cubicBezTo>
                        <a:cubicBezTo>
                          <a:pt x="901" y="3592"/>
                          <a:pt x="901" y="3592"/>
                          <a:pt x="901" y="3592"/>
                        </a:cubicBezTo>
                        <a:cubicBezTo>
                          <a:pt x="1150" y="4048"/>
                          <a:pt x="1189" y="4067"/>
                          <a:pt x="1438" y="3592"/>
                        </a:cubicBezTo>
                        <a:cubicBezTo>
                          <a:pt x="2300" y="818"/>
                          <a:pt x="2300" y="818"/>
                          <a:pt x="2300" y="818"/>
                        </a:cubicBezTo>
                        <a:cubicBezTo>
                          <a:pt x="2300" y="0"/>
                          <a:pt x="2300" y="0"/>
                          <a:pt x="23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67C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99" name="Freeform 9">
                  <a:extLst>
                    <a:ext uri="{FF2B5EF4-FFF2-40B4-BE49-F238E27FC236}">
                      <a16:creationId xmlns:a16="http://schemas.microsoft.com/office/drawing/2014/main" id="{D8F3B486-47D0-9AC4-B200-EA0B8C8E534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89488" y="2005941"/>
                  <a:ext cx="70398" cy="85251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93" name="Groupe 92">
                <a:extLst>
                  <a:ext uri="{FF2B5EF4-FFF2-40B4-BE49-F238E27FC236}">
                    <a16:creationId xmlns:a16="http://schemas.microsoft.com/office/drawing/2014/main" id="{FCF7B68A-DCC6-E6DB-6518-033B0D8752D0}"/>
                  </a:ext>
                </a:extLst>
              </p:cNvPr>
              <p:cNvGrpSpPr/>
              <p:nvPr/>
            </p:nvGrpSpPr>
            <p:grpSpPr>
              <a:xfrm>
                <a:off x="7086422" y="1454008"/>
                <a:ext cx="164340" cy="498102"/>
                <a:chOff x="5469827" y="2003348"/>
                <a:chExt cx="164340" cy="498102"/>
              </a:xfrm>
            </p:grpSpPr>
            <p:grpSp>
              <p:nvGrpSpPr>
                <p:cNvPr id="94" name="Groupe 93">
                  <a:extLst>
                    <a:ext uri="{FF2B5EF4-FFF2-40B4-BE49-F238E27FC236}">
                      <a16:creationId xmlns:a16="http://schemas.microsoft.com/office/drawing/2014/main" id="{E147C294-2850-44E3-4601-91E991332653}"/>
                    </a:ext>
                  </a:extLst>
                </p:cNvPr>
                <p:cNvGrpSpPr/>
                <p:nvPr/>
              </p:nvGrpSpPr>
              <p:grpSpPr>
                <a:xfrm>
                  <a:off x="5469827" y="2003348"/>
                  <a:ext cx="164340" cy="498102"/>
                  <a:chOff x="5469827" y="2003348"/>
                  <a:chExt cx="164340" cy="498102"/>
                </a:xfrm>
              </p:grpSpPr>
              <p:sp>
                <p:nvSpPr>
                  <p:cNvPr id="96" name="Freeform 10">
                    <a:extLst>
                      <a:ext uri="{FF2B5EF4-FFF2-40B4-BE49-F238E27FC236}">
                        <a16:creationId xmlns:a16="http://schemas.microsoft.com/office/drawing/2014/main" id="{20D2ECA3-EE66-8967-1888-8F4DC172A4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469827" y="2003348"/>
                    <a:ext cx="164340" cy="487754"/>
                  </a:xfrm>
                  <a:custGeom>
                    <a:avLst/>
                    <a:gdLst>
                      <a:gd name="T0" fmla="*/ 427 w 432"/>
                      <a:gd name="T1" fmla="*/ 754 h 1437"/>
                      <a:gd name="T2" fmla="*/ 165 w 432"/>
                      <a:gd name="T3" fmla="*/ 765 h 1437"/>
                      <a:gd name="T4" fmla="*/ 165 w 432"/>
                      <a:gd name="T5" fmla="*/ 776 h 1437"/>
                      <a:gd name="T6" fmla="*/ 40 w 432"/>
                      <a:gd name="T7" fmla="*/ 688 h 1437"/>
                      <a:gd name="T8" fmla="*/ 54 w 432"/>
                      <a:gd name="T9" fmla="*/ 541 h 1437"/>
                      <a:gd name="T10" fmla="*/ 54 w 432"/>
                      <a:gd name="T11" fmla="*/ 541 h 1437"/>
                      <a:gd name="T12" fmla="*/ 216 w 432"/>
                      <a:gd name="T13" fmla="*/ 307 h 1437"/>
                      <a:gd name="T14" fmla="*/ 336 w 432"/>
                      <a:gd name="T15" fmla="*/ 11 h 1437"/>
                      <a:gd name="T16" fmla="*/ 142 w 432"/>
                      <a:gd name="T17" fmla="*/ 262 h 1437"/>
                      <a:gd name="T18" fmla="*/ 22 w 432"/>
                      <a:gd name="T19" fmla="*/ 557 h 1437"/>
                      <a:gd name="T20" fmla="*/ 26 w 432"/>
                      <a:gd name="T21" fmla="*/ 557 h 1437"/>
                      <a:gd name="T22" fmla="*/ 11 w 432"/>
                      <a:gd name="T23" fmla="*/ 695 h 1437"/>
                      <a:gd name="T24" fmla="*/ 18 w 432"/>
                      <a:gd name="T25" fmla="*/ 711 h 1437"/>
                      <a:gd name="T26" fmla="*/ 165 w 432"/>
                      <a:gd name="T27" fmla="*/ 813 h 1437"/>
                      <a:gd name="T28" fmla="*/ 165 w 432"/>
                      <a:gd name="T29" fmla="*/ 831 h 1437"/>
                      <a:gd name="T30" fmla="*/ 205 w 432"/>
                      <a:gd name="T31" fmla="*/ 834 h 1437"/>
                      <a:gd name="T32" fmla="*/ 205 w 432"/>
                      <a:gd name="T33" fmla="*/ 1677 h 1437"/>
                      <a:gd name="T34" fmla="*/ 376 w 432"/>
                      <a:gd name="T35" fmla="*/ 2207 h 1437"/>
                      <a:gd name="T36" fmla="*/ 475 w 432"/>
                      <a:gd name="T37" fmla="*/ 2207 h 1437"/>
                      <a:gd name="T38" fmla="*/ 643 w 432"/>
                      <a:gd name="T39" fmla="*/ 1673 h 1437"/>
                      <a:gd name="T40" fmla="*/ 643 w 432"/>
                      <a:gd name="T41" fmla="*/ 839 h 1437"/>
                      <a:gd name="T42" fmla="*/ 691 w 432"/>
                      <a:gd name="T43" fmla="*/ 831 h 1437"/>
                      <a:gd name="T44" fmla="*/ 691 w 432"/>
                      <a:gd name="T45" fmla="*/ 765 h 1437"/>
                      <a:gd name="T46" fmla="*/ 427 w 432"/>
                      <a:gd name="T47" fmla="*/ 754 h 14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32"/>
                      <a:gd name="T73" fmla="*/ 0 h 1437"/>
                      <a:gd name="T74" fmla="*/ 432 w 432"/>
                      <a:gd name="T75" fmla="*/ 1437 h 14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32" h="1437">
                        <a:moveTo>
                          <a:pt x="267" y="471"/>
                        </a:moveTo>
                        <a:cubicBezTo>
                          <a:pt x="176" y="471"/>
                          <a:pt x="103" y="473"/>
                          <a:pt x="103" y="478"/>
                        </a:cubicBezTo>
                        <a:cubicBezTo>
                          <a:pt x="103" y="485"/>
                          <a:pt x="103" y="485"/>
                          <a:pt x="103" y="485"/>
                        </a:cubicBezTo>
                        <a:cubicBezTo>
                          <a:pt x="25" y="430"/>
                          <a:pt x="25" y="430"/>
                          <a:pt x="25" y="430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57" y="316"/>
                          <a:pt x="96" y="258"/>
                          <a:pt x="135" y="192"/>
                        </a:cubicBezTo>
                        <a:cubicBezTo>
                          <a:pt x="190" y="96"/>
                          <a:pt x="224" y="14"/>
                          <a:pt x="210" y="7"/>
                        </a:cubicBezTo>
                        <a:cubicBezTo>
                          <a:pt x="196" y="0"/>
                          <a:pt x="142" y="68"/>
                          <a:pt x="89" y="164"/>
                        </a:cubicBezTo>
                        <a:cubicBezTo>
                          <a:pt x="34" y="258"/>
                          <a:pt x="0" y="341"/>
                          <a:pt x="14" y="348"/>
                        </a:cubicBezTo>
                        <a:cubicBezTo>
                          <a:pt x="14" y="348"/>
                          <a:pt x="14" y="348"/>
                          <a:pt x="16" y="348"/>
                        </a:cubicBezTo>
                        <a:cubicBezTo>
                          <a:pt x="7" y="434"/>
                          <a:pt x="7" y="434"/>
                          <a:pt x="7" y="434"/>
                        </a:cubicBezTo>
                        <a:cubicBezTo>
                          <a:pt x="7" y="437"/>
                          <a:pt x="9" y="441"/>
                          <a:pt x="11" y="444"/>
                        </a:cubicBezTo>
                        <a:cubicBezTo>
                          <a:pt x="103" y="508"/>
                          <a:pt x="103" y="508"/>
                          <a:pt x="103" y="508"/>
                        </a:cubicBezTo>
                        <a:cubicBezTo>
                          <a:pt x="103" y="519"/>
                          <a:pt x="103" y="519"/>
                          <a:pt x="103" y="519"/>
                        </a:cubicBezTo>
                        <a:cubicBezTo>
                          <a:pt x="103" y="519"/>
                          <a:pt x="112" y="521"/>
                          <a:pt x="128" y="521"/>
                        </a:cubicBezTo>
                        <a:cubicBezTo>
                          <a:pt x="128" y="1048"/>
                          <a:pt x="128" y="1048"/>
                          <a:pt x="128" y="1048"/>
                        </a:cubicBezTo>
                        <a:cubicBezTo>
                          <a:pt x="235" y="1379"/>
                          <a:pt x="235" y="1379"/>
                          <a:pt x="235" y="1379"/>
                        </a:cubicBezTo>
                        <a:cubicBezTo>
                          <a:pt x="263" y="1437"/>
                          <a:pt x="270" y="1437"/>
                          <a:pt x="297" y="1379"/>
                        </a:cubicBezTo>
                        <a:cubicBezTo>
                          <a:pt x="402" y="1045"/>
                          <a:pt x="402" y="1045"/>
                          <a:pt x="402" y="1045"/>
                        </a:cubicBezTo>
                        <a:cubicBezTo>
                          <a:pt x="402" y="524"/>
                          <a:pt x="402" y="524"/>
                          <a:pt x="402" y="524"/>
                        </a:cubicBezTo>
                        <a:cubicBezTo>
                          <a:pt x="420" y="521"/>
                          <a:pt x="432" y="521"/>
                          <a:pt x="432" y="519"/>
                        </a:cubicBezTo>
                        <a:cubicBezTo>
                          <a:pt x="432" y="478"/>
                          <a:pt x="432" y="478"/>
                          <a:pt x="432" y="478"/>
                        </a:cubicBezTo>
                        <a:cubicBezTo>
                          <a:pt x="432" y="473"/>
                          <a:pt x="359" y="471"/>
                          <a:pt x="267" y="471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97" name="Freeform 7">
                    <a:extLst>
                      <a:ext uri="{FF2B5EF4-FFF2-40B4-BE49-F238E27FC236}">
                        <a16:creationId xmlns:a16="http://schemas.microsoft.com/office/drawing/2014/main" id="{ED961405-CA4F-2694-EE70-B40D6666E84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522278" y="2335825"/>
                    <a:ext cx="104170" cy="165625"/>
                  </a:xfrm>
                  <a:custGeom>
                    <a:avLst/>
                    <a:gdLst>
                      <a:gd name="T0" fmla="*/ 0 w 2300"/>
                      <a:gd name="T1" fmla="*/ 0 h 4067"/>
                      <a:gd name="T2" fmla="*/ 0 w 2300"/>
                      <a:gd name="T3" fmla="*/ 161 h 4067"/>
                      <a:gd name="T4" fmla="*/ 172 w 2300"/>
                      <a:gd name="T5" fmla="*/ 690 h 4067"/>
                      <a:gd name="T6" fmla="*/ 274 w 2300"/>
                      <a:gd name="T7" fmla="*/ 690 h 4067"/>
                      <a:gd name="T8" fmla="*/ 438 w 2300"/>
                      <a:gd name="T9" fmla="*/ 157 h 4067"/>
                      <a:gd name="T10" fmla="*/ 438 w 2300"/>
                      <a:gd name="T11" fmla="*/ 0 h 4067"/>
                      <a:gd name="T12" fmla="*/ 0 w 2300"/>
                      <a:gd name="T13" fmla="*/ 0 h 40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0"/>
                      <a:gd name="T22" fmla="*/ 0 h 4067"/>
                      <a:gd name="T23" fmla="*/ 2300 w 2300"/>
                      <a:gd name="T24" fmla="*/ 4067 h 40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0" h="4067">
                        <a:moveTo>
                          <a:pt x="0" y="0"/>
                        </a:moveTo>
                        <a:cubicBezTo>
                          <a:pt x="0" y="837"/>
                          <a:pt x="0" y="837"/>
                          <a:pt x="0" y="837"/>
                        </a:cubicBezTo>
                        <a:cubicBezTo>
                          <a:pt x="901" y="3592"/>
                          <a:pt x="901" y="3592"/>
                          <a:pt x="901" y="3592"/>
                        </a:cubicBezTo>
                        <a:cubicBezTo>
                          <a:pt x="1150" y="4048"/>
                          <a:pt x="1189" y="4067"/>
                          <a:pt x="1438" y="3592"/>
                        </a:cubicBezTo>
                        <a:cubicBezTo>
                          <a:pt x="2300" y="818"/>
                          <a:pt x="2300" y="818"/>
                          <a:pt x="2300" y="818"/>
                        </a:cubicBezTo>
                        <a:cubicBezTo>
                          <a:pt x="2300" y="0"/>
                          <a:pt x="2300" y="0"/>
                          <a:pt x="23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67C8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95" name="Freeform 9">
                  <a:extLst>
                    <a:ext uri="{FF2B5EF4-FFF2-40B4-BE49-F238E27FC236}">
                      <a16:creationId xmlns:a16="http://schemas.microsoft.com/office/drawing/2014/main" id="{8823443B-354C-E8C4-7E22-96E967497F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489488" y="2005941"/>
                  <a:ext cx="70398" cy="85251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D5C670FA-8045-4E11-630B-976AD199A203}"/>
                </a:ext>
              </a:extLst>
            </p:cNvPr>
            <p:cNvSpPr txBox="1"/>
            <p:nvPr/>
          </p:nvSpPr>
          <p:spPr>
            <a:xfrm>
              <a:off x="8311019" y="3346278"/>
              <a:ext cx="92979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5 fmol</a:t>
              </a:r>
            </a:p>
          </p:txBody>
        </p: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D2C92DB3-A83C-5962-7403-360D9CA8753D}"/>
                </a:ext>
              </a:extLst>
            </p:cNvPr>
            <p:cNvGrpSpPr/>
            <p:nvPr/>
          </p:nvGrpSpPr>
          <p:grpSpPr>
            <a:xfrm>
              <a:off x="8426905" y="2210940"/>
              <a:ext cx="698020" cy="841232"/>
              <a:chOff x="6009387" y="1459510"/>
              <a:chExt cx="659945" cy="497746"/>
            </a:xfrm>
          </p:grpSpPr>
          <p:grpSp>
            <p:nvGrpSpPr>
              <p:cNvPr id="74" name="Groupe 73">
                <a:extLst>
                  <a:ext uri="{FF2B5EF4-FFF2-40B4-BE49-F238E27FC236}">
                    <a16:creationId xmlns:a16="http://schemas.microsoft.com/office/drawing/2014/main" id="{13F79C15-1D29-4E14-3A36-40E5E000AF66}"/>
                  </a:ext>
                </a:extLst>
              </p:cNvPr>
              <p:cNvGrpSpPr/>
              <p:nvPr/>
            </p:nvGrpSpPr>
            <p:grpSpPr>
              <a:xfrm>
                <a:off x="6009387" y="1459510"/>
                <a:ext cx="164225" cy="497746"/>
                <a:chOff x="4669483" y="2002868"/>
                <a:chExt cx="164225" cy="497746"/>
              </a:xfrm>
            </p:grpSpPr>
            <p:grpSp>
              <p:nvGrpSpPr>
                <p:cNvPr id="85" name="Groupe 84">
                  <a:extLst>
                    <a:ext uri="{FF2B5EF4-FFF2-40B4-BE49-F238E27FC236}">
                      <a16:creationId xmlns:a16="http://schemas.microsoft.com/office/drawing/2014/main" id="{56C26734-2FBE-A72D-440C-AEDC82C5E719}"/>
                    </a:ext>
                  </a:extLst>
                </p:cNvPr>
                <p:cNvGrpSpPr/>
                <p:nvPr/>
              </p:nvGrpSpPr>
              <p:grpSpPr>
                <a:xfrm>
                  <a:off x="4669483" y="2002868"/>
                  <a:ext cx="164225" cy="497746"/>
                  <a:chOff x="4669483" y="2002868"/>
                  <a:chExt cx="164225" cy="497746"/>
                </a:xfrm>
              </p:grpSpPr>
              <p:sp>
                <p:nvSpPr>
                  <p:cNvPr id="87" name="Freeform 10">
                    <a:extLst>
                      <a:ext uri="{FF2B5EF4-FFF2-40B4-BE49-F238E27FC236}">
                        <a16:creationId xmlns:a16="http://schemas.microsoft.com/office/drawing/2014/main" id="{7E257F7E-23C7-2F19-6774-2EA19C026D6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669483" y="2002868"/>
                    <a:ext cx="164225" cy="487825"/>
                  </a:xfrm>
                  <a:custGeom>
                    <a:avLst/>
                    <a:gdLst>
                      <a:gd name="T0" fmla="*/ 427 w 432"/>
                      <a:gd name="T1" fmla="*/ 754 h 1437"/>
                      <a:gd name="T2" fmla="*/ 165 w 432"/>
                      <a:gd name="T3" fmla="*/ 765 h 1437"/>
                      <a:gd name="T4" fmla="*/ 165 w 432"/>
                      <a:gd name="T5" fmla="*/ 776 h 1437"/>
                      <a:gd name="T6" fmla="*/ 40 w 432"/>
                      <a:gd name="T7" fmla="*/ 688 h 1437"/>
                      <a:gd name="T8" fmla="*/ 54 w 432"/>
                      <a:gd name="T9" fmla="*/ 541 h 1437"/>
                      <a:gd name="T10" fmla="*/ 54 w 432"/>
                      <a:gd name="T11" fmla="*/ 541 h 1437"/>
                      <a:gd name="T12" fmla="*/ 216 w 432"/>
                      <a:gd name="T13" fmla="*/ 307 h 1437"/>
                      <a:gd name="T14" fmla="*/ 336 w 432"/>
                      <a:gd name="T15" fmla="*/ 11 h 1437"/>
                      <a:gd name="T16" fmla="*/ 142 w 432"/>
                      <a:gd name="T17" fmla="*/ 262 h 1437"/>
                      <a:gd name="T18" fmla="*/ 22 w 432"/>
                      <a:gd name="T19" fmla="*/ 557 h 1437"/>
                      <a:gd name="T20" fmla="*/ 26 w 432"/>
                      <a:gd name="T21" fmla="*/ 557 h 1437"/>
                      <a:gd name="T22" fmla="*/ 11 w 432"/>
                      <a:gd name="T23" fmla="*/ 695 h 1437"/>
                      <a:gd name="T24" fmla="*/ 18 w 432"/>
                      <a:gd name="T25" fmla="*/ 711 h 1437"/>
                      <a:gd name="T26" fmla="*/ 165 w 432"/>
                      <a:gd name="T27" fmla="*/ 813 h 1437"/>
                      <a:gd name="T28" fmla="*/ 165 w 432"/>
                      <a:gd name="T29" fmla="*/ 831 h 1437"/>
                      <a:gd name="T30" fmla="*/ 205 w 432"/>
                      <a:gd name="T31" fmla="*/ 834 h 1437"/>
                      <a:gd name="T32" fmla="*/ 205 w 432"/>
                      <a:gd name="T33" fmla="*/ 1677 h 1437"/>
                      <a:gd name="T34" fmla="*/ 376 w 432"/>
                      <a:gd name="T35" fmla="*/ 2207 h 1437"/>
                      <a:gd name="T36" fmla="*/ 475 w 432"/>
                      <a:gd name="T37" fmla="*/ 2207 h 1437"/>
                      <a:gd name="T38" fmla="*/ 643 w 432"/>
                      <a:gd name="T39" fmla="*/ 1673 h 1437"/>
                      <a:gd name="T40" fmla="*/ 643 w 432"/>
                      <a:gd name="T41" fmla="*/ 839 h 1437"/>
                      <a:gd name="T42" fmla="*/ 691 w 432"/>
                      <a:gd name="T43" fmla="*/ 831 h 1437"/>
                      <a:gd name="T44" fmla="*/ 691 w 432"/>
                      <a:gd name="T45" fmla="*/ 765 h 1437"/>
                      <a:gd name="T46" fmla="*/ 427 w 432"/>
                      <a:gd name="T47" fmla="*/ 754 h 14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32"/>
                      <a:gd name="T73" fmla="*/ 0 h 1437"/>
                      <a:gd name="T74" fmla="*/ 432 w 432"/>
                      <a:gd name="T75" fmla="*/ 1437 h 14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32" h="1437">
                        <a:moveTo>
                          <a:pt x="267" y="471"/>
                        </a:moveTo>
                        <a:cubicBezTo>
                          <a:pt x="176" y="471"/>
                          <a:pt x="103" y="473"/>
                          <a:pt x="103" y="478"/>
                        </a:cubicBezTo>
                        <a:cubicBezTo>
                          <a:pt x="103" y="485"/>
                          <a:pt x="103" y="485"/>
                          <a:pt x="103" y="485"/>
                        </a:cubicBezTo>
                        <a:cubicBezTo>
                          <a:pt x="25" y="430"/>
                          <a:pt x="25" y="430"/>
                          <a:pt x="25" y="430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57" y="316"/>
                          <a:pt x="96" y="258"/>
                          <a:pt x="135" y="192"/>
                        </a:cubicBezTo>
                        <a:cubicBezTo>
                          <a:pt x="190" y="96"/>
                          <a:pt x="224" y="14"/>
                          <a:pt x="210" y="7"/>
                        </a:cubicBezTo>
                        <a:cubicBezTo>
                          <a:pt x="196" y="0"/>
                          <a:pt x="142" y="68"/>
                          <a:pt x="89" y="164"/>
                        </a:cubicBezTo>
                        <a:cubicBezTo>
                          <a:pt x="34" y="258"/>
                          <a:pt x="0" y="341"/>
                          <a:pt x="14" y="348"/>
                        </a:cubicBezTo>
                        <a:cubicBezTo>
                          <a:pt x="14" y="348"/>
                          <a:pt x="14" y="348"/>
                          <a:pt x="16" y="348"/>
                        </a:cubicBezTo>
                        <a:cubicBezTo>
                          <a:pt x="7" y="434"/>
                          <a:pt x="7" y="434"/>
                          <a:pt x="7" y="434"/>
                        </a:cubicBezTo>
                        <a:cubicBezTo>
                          <a:pt x="7" y="437"/>
                          <a:pt x="9" y="441"/>
                          <a:pt x="11" y="444"/>
                        </a:cubicBezTo>
                        <a:cubicBezTo>
                          <a:pt x="103" y="508"/>
                          <a:pt x="103" y="508"/>
                          <a:pt x="103" y="508"/>
                        </a:cubicBezTo>
                        <a:cubicBezTo>
                          <a:pt x="103" y="519"/>
                          <a:pt x="103" y="519"/>
                          <a:pt x="103" y="519"/>
                        </a:cubicBezTo>
                        <a:cubicBezTo>
                          <a:pt x="103" y="519"/>
                          <a:pt x="112" y="521"/>
                          <a:pt x="128" y="521"/>
                        </a:cubicBezTo>
                        <a:cubicBezTo>
                          <a:pt x="128" y="1048"/>
                          <a:pt x="128" y="1048"/>
                          <a:pt x="128" y="1048"/>
                        </a:cubicBezTo>
                        <a:cubicBezTo>
                          <a:pt x="235" y="1379"/>
                          <a:pt x="235" y="1379"/>
                          <a:pt x="235" y="1379"/>
                        </a:cubicBezTo>
                        <a:cubicBezTo>
                          <a:pt x="263" y="1437"/>
                          <a:pt x="270" y="1437"/>
                          <a:pt x="297" y="1379"/>
                        </a:cubicBezTo>
                        <a:cubicBezTo>
                          <a:pt x="402" y="1045"/>
                          <a:pt x="402" y="1045"/>
                          <a:pt x="402" y="1045"/>
                        </a:cubicBezTo>
                        <a:cubicBezTo>
                          <a:pt x="402" y="524"/>
                          <a:pt x="402" y="524"/>
                          <a:pt x="402" y="524"/>
                        </a:cubicBezTo>
                        <a:cubicBezTo>
                          <a:pt x="420" y="521"/>
                          <a:pt x="432" y="521"/>
                          <a:pt x="432" y="519"/>
                        </a:cubicBezTo>
                        <a:cubicBezTo>
                          <a:pt x="432" y="478"/>
                          <a:pt x="432" y="478"/>
                          <a:pt x="432" y="478"/>
                        </a:cubicBezTo>
                        <a:cubicBezTo>
                          <a:pt x="432" y="473"/>
                          <a:pt x="359" y="471"/>
                          <a:pt x="267" y="471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88" name="Freeform 7">
                    <a:extLst>
                      <a:ext uri="{FF2B5EF4-FFF2-40B4-BE49-F238E27FC236}">
                        <a16:creationId xmlns:a16="http://schemas.microsoft.com/office/drawing/2014/main" id="{A638FB52-7B37-595A-9152-325E1D065BB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721520" y="2335118"/>
                    <a:ext cx="103976" cy="165496"/>
                  </a:xfrm>
                  <a:custGeom>
                    <a:avLst/>
                    <a:gdLst>
                      <a:gd name="T0" fmla="*/ 0 w 2300"/>
                      <a:gd name="T1" fmla="*/ 0 h 4067"/>
                      <a:gd name="T2" fmla="*/ 0 w 2300"/>
                      <a:gd name="T3" fmla="*/ 161 h 4067"/>
                      <a:gd name="T4" fmla="*/ 172 w 2300"/>
                      <a:gd name="T5" fmla="*/ 690 h 4067"/>
                      <a:gd name="T6" fmla="*/ 274 w 2300"/>
                      <a:gd name="T7" fmla="*/ 690 h 4067"/>
                      <a:gd name="T8" fmla="*/ 438 w 2300"/>
                      <a:gd name="T9" fmla="*/ 157 h 4067"/>
                      <a:gd name="T10" fmla="*/ 438 w 2300"/>
                      <a:gd name="T11" fmla="*/ 0 h 4067"/>
                      <a:gd name="T12" fmla="*/ 0 w 2300"/>
                      <a:gd name="T13" fmla="*/ 0 h 40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0"/>
                      <a:gd name="T22" fmla="*/ 0 h 4067"/>
                      <a:gd name="T23" fmla="*/ 2300 w 2300"/>
                      <a:gd name="T24" fmla="*/ 4067 h 40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0" h="4067">
                        <a:moveTo>
                          <a:pt x="0" y="0"/>
                        </a:moveTo>
                        <a:cubicBezTo>
                          <a:pt x="0" y="837"/>
                          <a:pt x="0" y="837"/>
                          <a:pt x="0" y="837"/>
                        </a:cubicBezTo>
                        <a:cubicBezTo>
                          <a:pt x="901" y="3592"/>
                          <a:pt x="901" y="3592"/>
                          <a:pt x="901" y="3592"/>
                        </a:cubicBezTo>
                        <a:cubicBezTo>
                          <a:pt x="1150" y="4048"/>
                          <a:pt x="1189" y="4067"/>
                          <a:pt x="1438" y="3592"/>
                        </a:cubicBezTo>
                        <a:cubicBezTo>
                          <a:pt x="2300" y="818"/>
                          <a:pt x="2300" y="818"/>
                          <a:pt x="2300" y="818"/>
                        </a:cubicBezTo>
                        <a:cubicBezTo>
                          <a:pt x="2300" y="0"/>
                          <a:pt x="2300" y="0"/>
                          <a:pt x="23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67C8">
                      <a:alpha val="50196"/>
                    </a:srgb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86" name="Freeform 9">
                  <a:extLst>
                    <a:ext uri="{FF2B5EF4-FFF2-40B4-BE49-F238E27FC236}">
                      <a16:creationId xmlns:a16="http://schemas.microsoft.com/office/drawing/2014/main" id="{0E7566E3-4637-6570-B283-7E70AE1590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0449" y="2004190"/>
                  <a:ext cx="70451" cy="85347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75" name="Groupe 74">
                <a:extLst>
                  <a:ext uri="{FF2B5EF4-FFF2-40B4-BE49-F238E27FC236}">
                    <a16:creationId xmlns:a16="http://schemas.microsoft.com/office/drawing/2014/main" id="{03479FE6-2918-8435-1C30-A6B50E7887A8}"/>
                  </a:ext>
                </a:extLst>
              </p:cNvPr>
              <p:cNvGrpSpPr/>
              <p:nvPr/>
            </p:nvGrpSpPr>
            <p:grpSpPr>
              <a:xfrm>
                <a:off x="6257863" y="1459510"/>
                <a:ext cx="164225" cy="497746"/>
                <a:chOff x="4669483" y="2002868"/>
                <a:chExt cx="164225" cy="497746"/>
              </a:xfrm>
            </p:grpSpPr>
            <p:grpSp>
              <p:nvGrpSpPr>
                <p:cNvPr id="81" name="Groupe 80">
                  <a:extLst>
                    <a:ext uri="{FF2B5EF4-FFF2-40B4-BE49-F238E27FC236}">
                      <a16:creationId xmlns:a16="http://schemas.microsoft.com/office/drawing/2014/main" id="{D85D99C3-0F90-4B6A-238F-062E6C6520FC}"/>
                    </a:ext>
                  </a:extLst>
                </p:cNvPr>
                <p:cNvGrpSpPr/>
                <p:nvPr/>
              </p:nvGrpSpPr>
              <p:grpSpPr>
                <a:xfrm>
                  <a:off x="4669483" y="2002868"/>
                  <a:ext cx="164225" cy="497746"/>
                  <a:chOff x="4669483" y="2002868"/>
                  <a:chExt cx="164225" cy="497746"/>
                </a:xfrm>
              </p:grpSpPr>
              <p:sp>
                <p:nvSpPr>
                  <p:cNvPr id="83" name="Freeform 10">
                    <a:extLst>
                      <a:ext uri="{FF2B5EF4-FFF2-40B4-BE49-F238E27FC236}">
                        <a16:creationId xmlns:a16="http://schemas.microsoft.com/office/drawing/2014/main" id="{2522AA4D-4701-AB30-2397-E1E4D82273C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669483" y="2002868"/>
                    <a:ext cx="164225" cy="487825"/>
                  </a:xfrm>
                  <a:custGeom>
                    <a:avLst/>
                    <a:gdLst>
                      <a:gd name="T0" fmla="*/ 427 w 432"/>
                      <a:gd name="T1" fmla="*/ 754 h 1437"/>
                      <a:gd name="T2" fmla="*/ 165 w 432"/>
                      <a:gd name="T3" fmla="*/ 765 h 1437"/>
                      <a:gd name="T4" fmla="*/ 165 w 432"/>
                      <a:gd name="T5" fmla="*/ 776 h 1437"/>
                      <a:gd name="T6" fmla="*/ 40 w 432"/>
                      <a:gd name="T7" fmla="*/ 688 h 1437"/>
                      <a:gd name="T8" fmla="*/ 54 w 432"/>
                      <a:gd name="T9" fmla="*/ 541 h 1437"/>
                      <a:gd name="T10" fmla="*/ 54 w 432"/>
                      <a:gd name="T11" fmla="*/ 541 h 1437"/>
                      <a:gd name="T12" fmla="*/ 216 w 432"/>
                      <a:gd name="T13" fmla="*/ 307 h 1437"/>
                      <a:gd name="T14" fmla="*/ 336 w 432"/>
                      <a:gd name="T15" fmla="*/ 11 h 1437"/>
                      <a:gd name="T16" fmla="*/ 142 w 432"/>
                      <a:gd name="T17" fmla="*/ 262 h 1437"/>
                      <a:gd name="T18" fmla="*/ 22 w 432"/>
                      <a:gd name="T19" fmla="*/ 557 h 1437"/>
                      <a:gd name="T20" fmla="*/ 26 w 432"/>
                      <a:gd name="T21" fmla="*/ 557 h 1437"/>
                      <a:gd name="T22" fmla="*/ 11 w 432"/>
                      <a:gd name="T23" fmla="*/ 695 h 1437"/>
                      <a:gd name="T24" fmla="*/ 18 w 432"/>
                      <a:gd name="T25" fmla="*/ 711 h 1437"/>
                      <a:gd name="T26" fmla="*/ 165 w 432"/>
                      <a:gd name="T27" fmla="*/ 813 h 1437"/>
                      <a:gd name="T28" fmla="*/ 165 w 432"/>
                      <a:gd name="T29" fmla="*/ 831 h 1437"/>
                      <a:gd name="T30" fmla="*/ 205 w 432"/>
                      <a:gd name="T31" fmla="*/ 834 h 1437"/>
                      <a:gd name="T32" fmla="*/ 205 w 432"/>
                      <a:gd name="T33" fmla="*/ 1677 h 1437"/>
                      <a:gd name="T34" fmla="*/ 376 w 432"/>
                      <a:gd name="T35" fmla="*/ 2207 h 1437"/>
                      <a:gd name="T36" fmla="*/ 475 w 432"/>
                      <a:gd name="T37" fmla="*/ 2207 h 1437"/>
                      <a:gd name="T38" fmla="*/ 643 w 432"/>
                      <a:gd name="T39" fmla="*/ 1673 h 1437"/>
                      <a:gd name="T40" fmla="*/ 643 w 432"/>
                      <a:gd name="T41" fmla="*/ 839 h 1437"/>
                      <a:gd name="T42" fmla="*/ 691 w 432"/>
                      <a:gd name="T43" fmla="*/ 831 h 1437"/>
                      <a:gd name="T44" fmla="*/ 691 w 432"/>
                      <a:gd name="T45" fmla="*/ 765 h 1437"/>
                      <a:gd name="T46" fmla="*/ 427 w 432"/>
                      <a:gd name="T47" fmla="*/ 754 h 14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32"/>
                      <a:gd name="T73" fmla="*/ 0 h 1437"/>
                      <a:gd name="T74" fmla="*/ 432 w 432"/>
                      <a:gd name="T75" fmla="*/ 1437 h 14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32" h="1437">
                        <a:moveTo>
                          <a:pt x="267" y="471"/>
                        </a:moveTo>
                        <a:cubicBezTo>
                          <a:pt x="176" y="471"/>
                          <a:pt x="103" y="473"/>
                          <a:pt x="103" y="478"/>
                        </a:cubicBezTo>
                        <a:cubicBezTo>
                          <a:pt x="103" y="485"/>
                          <a:pt x="103" y="485"/>
                          <a:pt x="103" y="485"/>
                        </a:cubicBezTo>
                        <a:cubicBezTo>
                          <a:pt x="25" y="430"/>
                          <a:pt x="25" y="430"/>
                          <a:pt x="25" y="430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57" y="316"/>
                          <a:pt x="96" y="258"/>
                          <a:pt x="135" y="192"/>
                        </a:cubicBezTo>
                        <a:cubicBezTo>
                          <a:pt x="190" y="96"/>
                          <a:pt x="224" y="14"/>
                          <a:pt x="210" y="7"/>
                        </a:cubicBezTo>
                        <a:cubicBezTo>
                          <a:pt x="196" y="0"/>
                          <a:pt x="142" y="68"/>
                          <a:pt x="89" y="164"/>
                        </a:cubicBezTo>
                        <a:cubicBezTo>
                          <a:pt x="34" y="258"/>
                          <a:pt x="0" y="341"/>
                          <a:pt x="14" y="348"/>
                        </a:cubicBezTo>
                        <a:cubicBezTo>
                          <a:pt x="14" y="348"/>
                          <a:pt x="14" y="348"/>
                          <a:pt x="16" y="348"/>
                        </a:cubicBezTo>
                        <a:cubicBezTo>
                          <a:pt x="7" y="434"/>
                          <a:pt x="7" y="434"/>
                          <a:pt x="7" y="434"/>
                        </a:cubicBezTo>
                        <a:cubicBezTo>
                          <a:pt x="7" y="437"/>
                          <a:pt x="9" y="441"/>
                          <a:pt x="11" y="444"/>
                        </a:cubicBezTo>
                        <a:cubicBezTo>
                          <a:pt x="103" y="508"/>
                          <a:pt x="103" y="508"/>
                          <a:pt x="103" y="508"/>
                        </a:cubicBezTo>
                        <a:cubicBezTo>
                          <a:pt x="103" y="519"/>
                          <a:pt x="103" y="519"/>
                          <a:pt x="103" y="519"/>
                        </a:cubicBezTo>
                        <a:cubicBezTo>
                          <a:pt x="103" y="519"/>
                          <a:pt x="112" y="521"/>
                          <a:pt x="128" y="521"/>
                        </a:cubicBezTo>
                        <a:cubicBezTo>
                          <a:pt x="128" y="1048"/>
                          <a:pt x="128" y="1048"/>
                          <a:pt x="128" y="1048"/>
                        </a:cubicBezTo>
                        <a:cubicBezTo>
                          <a:pt x="235" y="1379"/>
                          <a:pt x="235" y="1379"/>
                          <a:pt x="235" y="1379"/>
                        </a:cubicBezTo>
                        <a:cubicBezTo>
                          <a:pt x="263" y="1437"/>
                          <a:pt x="270" y="1437"/>
                          <a:pt x="297" y="1379"/>
                        </a:cubicBezTo>
                        <a:cubicBezTo>
                          <a:pt x="402" y="1045"/>
                          <a:pt x="402" y="1045"/>
                          <a:pt x="402" y="1045"/>
                        </a:cubicBezTo>
                        <a:cubicBezTo>
                          <a:pt x="402" y="524"/>
                          <a:pt x="402" y="524"/>
                          <a:pt x="402" y="524"/>
                        </a:cubicBezTo>
                        <a:cubicBezTo>
                          <a:pt x="420" y="521"/>
                          <a:pt x="432" y="521"/>
                          <a:pt x="432" y="519"/>
                        </a:cubicBezTo>
                        <a:cubicBezTo>
                          <a:pt x="432" y="478"/>
                          <a:pt x="432" y="478"/>
                          <a:pt x="432" y="478"/>
                        </a:cubicBezTo>
                        <a:cubicBezTo>
                          <a:pt x="432" y="473"/>
                          <a:pt x="359" y="471"/>
                          <a:pt x="267" y="471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84" name="Freeform 7">
                    <a:extLst>
                      <a:ext uri="{FF2B5EF4-FFF2-40B4-BE49-F238E27FC236}">
                        <a16:creationId xmlns:a16="http://schemas.microsoft.com/office/drawing/2014/main" id="{DB0FAFA8-6EE8-BF61-1224-7743EF79C3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721520" y="2335118"/>
                    <a:ext cx="103976" cy="165496"/>
                  </a:xfrm>
                  <a:custGeom>
                    <a:avLst/>
                    <a:gdLst>
                      <a:gd name="T0" fmla="*/ 0 w 2300"/>
                      <a:gd name="T1" fmla="*/ 0 h 4067"/>
                      <a:gd name="T2" fmla="*/ 0 w 2300"/>
                      <a:gd name="T3" fmla="*/ 161 h 4067"/>
                      <a:gd name="T4" fmla="*/ 172 w 2300"/>
                      <a:gd name="T5" fmla="*/ 690 h 4067"/>
                      <a:gd name="T6" fmla="*/ 274 w 2300"/>
                      <a:gd name="T7" fmla="*/ 690 h 4067"/>
                      <a:gd name="T8" fmla="*/ 438 w 2300"/>
                      <a:gd name="T9" fmla="*/ 157 h 4067"/>
                      <a:gd name="T10" fmla="*/ 438 w 2300"/>
                      <a:gd name="T11" fmla="*/ 0 h 4067"/>
                      <a:gd name="T12" fmla="*/ 0 w 2300"/>
                      <a:gd name="T13" fmla="*/ 0 h 40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0"/>
                      <a:gd name="T22" fmla="*/ 0 h 4067"/>
                      <a:gd name="T23" fmla="*/ 2300 w 2300"/>
                      <a:gd name="T24" fmla="*/ 4067 h 40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0" h="4067">
                        <a:moveTo>
                          <a:pt x="0" y="0"/>
                        </a:moveTo>
                        <a:cubicBezTo>
                          <a:pt x="0" y="837"/>
                          <a:pt x="0" y="837"/>
                          <a:pt x="0" y="837"/>
                        </a:cubicBezTo>
                        <a:cubicBezTo>
                          <a:pt x="901" y="3592"/>
                          <a:pt x="901" y="3592"/>
                          <a:pt x="901" y="3592"/>
                        </a:cubicBezTo>
                        <a:cubicBezTo>
                          <a:pt x="1150" y="4048"/>
                          <a:pt x="1189" y="4067"/>
                          <a:pt x="1438" y="3592"/>
                        </a:cubicBezTo>
                        <a:cubicBezTo>
                          <a:pt x="2300" y="818"/>
                          <a:pt x="2300" y="818"/>
                          <a:pt x="2300" y="818"/>
                        </a:cubicBezTo>
                        <a:cubicBezTo>
                          <a:pt x="2300" y="0"/>
                          <a:pt x="2300" y="0"/>
                          <a:pt x="23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67C8">
                      <a:alpha val="50196"/>
                    </a:srgb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82" name="Freeform 9">
                  <a:extLst>
                    <a:ext uri="{FF2B5EF4-FFF2-40B4-BE49-F238E27FC236}">
                      <a16:creationId xmlns:a16="http://schemas.microsoft.com/office/drawing/2014/main" id="{A25BD7F5-017A-3DCE-1635-9F43E2B281D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0449" y="2004190"/>
                  <a:ext cx="70451" cy="85347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76" name="Groupe 75">
                <a:extLst>
                  <a:ext uri="{FF2B5EF4-FFF2-40B4-BE49-F238E27FC236}">
                    <a16:creationId xmlns:a16="http://schemas.microsoft.com/office/drawing/2014/main" id="{B9DC090C-4DF6-CEF8-E863-6B976B338803}"/>
                  </a:ext>
                </a:extLst>
              </p:cNvPr>
              <p:cNvGrpSpPr/>
              <p:nvPr/>
            </p:nvGrpSpPr>
            <p:grpSpPr>
              <a:xfrm>
                <a:off x="6505107" y="1459510"/>
                <a:ext cx="164225" cy="497746"/>
                <a:chOff x="4669483" y="2002868"/>
                <a:chExt cx="164225" cy="497746"/>
              </a:xfrm>
            </p:grpSpPr>
            <p:grpSp>
              <p:nvGrpSpPr>
                <p:cNvPr id="77" name="Groupe 76">
                  <a:extLst>
                    <a:ext uri="{FF2B5EF4-FFF2-40B4-BE49-F238E27FC236}">
                      <a16:creationId xmlns:a16="http://schemas.microsoft.com/office/drawing/2014/main" id="{C7AA4980-8377-4647-76CB-FD43C59BCB03}"/>
                    </a:ext>
                  </a:extLst>
                </p:cNvPr>
                <p:cNvGrpSpPr/>
                <p:nvPr/>
              </p:nvGrpSpPr>
              <p:grpSpPr>
                <a:xfrm>
                  <a:off x="4669483" y="2002868"/>
                  <a:ext cx="164225" cy="497746"/>
                  <a:chOff x="4669483" y="2002868"/>
                  <a:chExt cx="164225" cy="497746"/>
                </a:xfrm>
              </p:grpSpPr>
              <p:sp>
                <p:nvSpPr>
                  <p:cNvPr id="79" name="Freeform 10">
                    <a:extLst>
                      <a:ext uri="{FF2B5EF4-FFF2-40B4-BE49-F238E27FC236}">
                        <a16:creationId xmlns:a16="http://schemas.microsoft.com/office/drawing/2014/main" id="{81DA962E-88BD-299A-ACF6-96699422EF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669483" y="2002868"/>
                    <a:ext cx="164225" cy="487825"/>
                  </a:xfrm>
                  <a:custGeom>
                    <a:avLst/>
                    <a:gdLst>
                      <a:gd name="T0" fmla="*/ 427 w 432"/>
                      <a:gd name="T1" fmla="*/ 754 h 1437"/>
                      <a:gd name="T2" fmla="*/ 165 w 432"/>
                      <a:gd name="T3" fmla="*/ 765 h 1437"/>
                      <a:gd name="T4" fmla="*/ 165 w 432"/>
                      <a:gd name="T5" fmla="*/ 776 h 1437"/>
                      <a:gd name="T6" fmla="*/ 40 w 432"/>
                      <a:gd name="T7" fmla="*/ 688 h 1437"/>
                      <a:gd name="T8" fmla="*/ 54 w 432"/>
                      <a:gd name="T9" fmla="*/ 541 h 1437"/>
                      <a:gd name="T10" fmla="*/ 54 w 432"/>
                      <a:gd name="T11" fmla="*/ 541 h 1437"/>
                      <a:gd name="T12" fmla="*/ 216 w 432"/>
                      <a:gd name="T13" fmla="*/ 307 h 1437"/>
                      <a:gd name="T14" fmla="*/ 336 w 432"/>
                      <a:gd name="T15" fmla="*/ 11 h 1437"/>
                      <a:gd name="T16" fmla="*/ 142 w 432"/>
                      <a:gd name="T17" fmla="*/ 262 h 1437"/>
                      <a:gd name="T18" fmla="*/ 22 w 432"/>
                      <a:gd name="T19" fmla="*/ 557 h 1437"/>
                      <a:gd name="T20" fmla="*/ 26 w 432"/>
                      <a:gd name="T21" fmla="*/ 557 h 1437"/>
                      <a:gd name="T22" fmla="*/ 11 w 432"/>
                      <a:gd name="T23" fmla="*/ 695 h 1437"/>
                      <a:gd name="T24" fmla="*/ 18 w 432"/>
                      <a:gd name="T25" fmla="*/ 711 h 1437"/>
                      <a:gd name="T26" fmla="*/ 165 w 432"/>
                      <a:gd name="T27" fmla="*/ 813 h 1437"/>
                      <a:gd name="T28" fmla="*/ 165 w 432"/>
                      <a:gd name="T29" fmla="*/ 831 h 1437"/>
                      <a:gd name="T30" fmla="*/ 205 w 432"/>
                      <a:gd name="T31" fmla="*/ 834 h 1437"/>
                      <a:gd name="T32" fmla="*/ 205 w 432"/>
                      <a:gd name="T33" fmla="*/ 1677 h 1437"/>
                      <a:gd name="T34" fmla="*/ 376 w 432"/>
                      <a:gd name="T35" fmla="*/ 2207 h 1437"/>
                      <a:gd name="T36" fmla="*/ 475 w 432"/>
                      <a:gd name="T37" fmla="*/ 2207 h 1437"/>
                      <a:gd name="T38" fmla="*/ 643 w 432"/>
                      <a:gd name="T39" fmla="*/ 1673 h 1437"/>
                      <a:gd name="T40" fmla="*/ 643 w 432"/>
                      <a:gd name="T41" fmla="*/ 839 h 1437"/>
                      <a:gd name="T42" fmla="*/ 691 w 432"/>
                      <a:gd name="T43" fmla="*/ 831 h 1437"/>
                      <a:gd name="T44" fmla="*/ 691 w 432"/>
                      <a:gd name="T45" fmla="*/ 765 h 1437"/>
                      <a:gd name="T46" fmla="*/ 427 w 432"/>
                      <a:gd name="T47" fmla="*/ 754 h 143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432"/>
                      <a:gd name="T73" fmla="*/ 0 h 1437"/>
                      <a:gd name="T74" fmla="*/ 432 w 432"/>
                      <a:gd name="T75" fmla="*/ 1437 h 143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432" h="1437">
                        <a:moveTo>
                          <a:pt x="267" y="471"/>
                        </a:moveTo>
                        <a:cubicBezTo>
                          <a:pt x="176" y="471"/>
                          <a:pt x="103" y="473"/>
                          <a:pt x="103" y="478"/>
                        </a:cubicBezTo>
                        <a:cubicBezTo>
                          <a:pt x="103" y="485"/>
                          <a:pt x="103" y="485"/>
                          <a:pt x="103" y="485"/>
                        </a:cubicBezTo>
                        <a:cubicBezTo>
                          <a:pt x="25" y="430"/>
                          <a:pt x="25" y="430"/>
                          <a:pt x="25" y="430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34" y="338"/>
                          <a:pt x="34" y="338"/>
                          <a:pt x="34" y="338"/>
                        </a:cubicBezTo>
                        <a:cubicBezTo>
                          <a:pt x="57" y="316"/>
                          <a:pt x="96" y="258"/>
                          <a:pt x="135" y="192"/>
                        </a:cubicBezTo>
                        <a:cubicBezTo>
                          <a:pt x="190" y="96"/>
                          <a:pt x="224" y="14"/>
                          <a:pt x="210" y="7"/>
                        </a:cubicBezTo>
                        <a:cubicBezTo>
                          <a:pt x="196" y="0"/>
                          <a:pt x="142" y="68"/>
                          <a:pt x="89" y="164"/>
                        </a:cubicBezTo>
                        <a:cubicBezTo>
                          <a:pt x="34" y="258"/>
                          <a:pt x="0" y="341"/>
                          <a:pt x="14" y="348"/>
                        </a:cubicBezTo>
                        <a:cubicBezTo>
                          <a:pt x="14" y="348"/>
                          <a:pt x="14" y="348"/>
                          <a:pt x="16" y="348"/>
                        </a:cubicBezTo>
                        <a:cubicBezTo>
                          <a:pt x="7" y="434"/>
                          <a:pt x="7" y="434"/>
                          <a:pt x="7" y="434"/>
                        </a:cubicBezTo>
                        <a:cubicBezTo>
                          <a:pt x="7" y="437"/>
                          <a:pt x="9" y="441"/>
                          <a:pt x="11" y="444"/>
                        </a:cubicBezTo>
                        <a:cubicBezTo>
                          <a:pt x="103" y="508"/>
                          <a:pt x="103" y="508"/>
                          <a:pt x="103" y="508"/>
                        </a:cubicBezTo>
                        <a:cubicBezTo>
                          <a:pt x="103" y="519"/>
                          <a:pt x="103" y="519"/>
                          <a:pt x="103" y="519"/>
                        </a:cubicBezTo>
                        <a:cubicBezTo>
                          <a:pt x="103" y="519"/>
                          <a:pt x="112" y="521"/>
                          <a:pt x="128" y="521"/>
                        </a:cubicBezTo>
                        <a:cubicBezTo>
                          <a:pt x="128" y="1048"/>
                          <a:pt x="128" y="1048"/>
                          <a:pt x="128" y="1048"/>
                        </a:cubicBezTo>
                        <a:cubicBezTo>
                          <a:pt x="235" y="1379"/>
                          <a:pt x="235" y="1379"/>
                          <a:pt x="235" y="1379"/>
                        </a:cubicBezTo>
                        <a:cubicBezTo>
                          <a:pt x="263" y="1437"/>
                          <a:pt x="270" y="1437"/>
                          <a:pt x="297" y="1379"/>
                        </a:cubicBezTo>
                        <a:cubicBezTo>
                          <a:pt x="402" y="1045"/>
                          <a:pt x="402" y="1045"/>
                          <a:pt x="402" y="1045"/>
                        </a:cubicBezTo>
                        <a:cubicBezTo>
                          <a:pt x="402" y="524"/>
                          <a:pt x="402" y="524"/>
                          <a:pt x="402" y="524"/>
                        </a:cubicBezTo>
                        <a:cubicBezTo>
                          <a:pt x="420" y="521"/>
                          <a:pt x="432" y="521"/>
                          <a:pt x="432" y="519"/>
                        </a:cubicBezTo>
                        <a:cubicBezTo>
                          <a:pt x="432" y="478"/>
                          <a:pt x="432" y="478"/>
                          <a:pt x="432" y="478"/>
                        </a:cubicBezTo>
                        <a:cubicBezTo>
                          <a:pt x="432" y="473"/>
                          <a:pt x="359" y="471"/>
                          <a:pt x="267" y="471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  <p:sp>
                <p:nvSpPr>
                  <p:cNvPr id="80" name="Freeform 7">
                    <a:extLst>
                      <a:ext uri="{FF2B5EF4-FFF2-40B4-BE49-F238E27FC236}">
                        <a16:creationId xmlns:a16="http://schemas.microsoft.com/office/drawing/2014/main" id="{6393DDBD-CAE0-EB59-CE6F-DD3E79FD42B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4721520" y="2335118"/>
                    <a:ext cx="103976" cy="165496"/>
                  </a:xfrm>
                  <a:custGeom>
                    <a:avLst/>
                    <a:gdLst>
                      <a:gd name="T0" fmla="*/ 0 w 2300"/>
                      <a:gd name="T1" fmla="*/ 0 h 4067"/>
                      <a:gd name="T2" fmla="*/ 0 w 2300"/>
                      <a:gd name="T3" fmla="*/ 161 h 4067"/>
                      <a:gd name="T4" fmla="*/ 172 w 2300"/>
                      <a:gd name="T5" fmla="*/ 690 h 4067"/>
                      <a:gd name="T6" fmla="*/ 274 w 2300"/>
                      <a:gd name="T7" fmla="*/ 690 h 4067"/>
                      <a:gd name="T8" fmla="*/ 438 w 2300"/>
                      <a:gd name="T9" fmla="*/ 157 h 4067"/>
                      <a:gd name="T10" fmla="*/ 438 w 2300"/>
                      <a:gd name="T11" fmla="*/ 0 h 4067"/>
                      <a:gd name="T12" fmla="*/ 0 w 2300"/>
                      <a:gd name="T13" fmla="*/ 0 h 406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300"/>
                      <a:gd name="T22" fmla="*/ 0 h 4067"/>
                      <a:gd name="T23" fmla="*/ 2300 w 2300"/>
                      <a:gd name="T24" fmla="*/ 4067 h 406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300" h="4067">
                        <a:moveTo>
                          <a:pt x="0" y="0"/>
                        </a:moveTo>
                        <a:cubicBezTo>
                          <a:pt x="0" y="837"/>
                          <a:pt x="0" y="837"/>
                          <a:pt x="0" y="837"/>
                        </a:cubicBezTo>
                        <a:cubicBezTo>
                          <a:pt x="901" y="3592"/>
                          <a:pt x="901" y="3592"/>
                          <a:pt x="901" y="3592"/>
                        </a:cubicBezTo>
                        <a:cubicBezTo>
                          <a:pt x="1150" y="4048"/>
                          <a:pt x="1189" y="4067"/>
                          <a:pt x="1438" y="3592"/>
                        </a:cubicBezTo>
                        <a:cubicBezTo>
                          <a:pt x="2300" y="818"/>
                          <a:pt x="2300" y="818"/>
                          <a:pt x="2300" y="818"/>
                        </a:cubicBezTo>
                        <a:cubicBezTo>
                          <a:pt x="2300" y="0"/>
                          <a:pt x="2300" y="0"/>
                          <a:pt x="230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E67C8">
                      <a:alpha val="50196"/>
                    </a:srgb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GB" altLang="fr-FR" sz="2000">
                      <a:latin typeface="LM Sans 10" pitchFamily="2" charset="77"/>
                      <a:cs typeface="Calibri Light" panose="020F0302020204030204" pitchFamily="34" charset="0"/>
                    </a:endParaRPr>
                  </a:p>
                </p:txBody>
              </p:sp>
            </p:grpSp>
            <p:sp>
              <p:nvSpPr>
                <p:cNvPr id="78" name="Freeform 9">
                  <a:extLst>
                    <a:ext uri="{FF2B5EF4-FFF2-40B4-BE49-F238E27FC236}">
                      <a16:creationId xmlns:a16="http://schemas.microsoft.com/office/drawing/2014/main" id="{DBAAB089-A888-01C4-869E-17DB4532E2E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690449" y="2004190"/>
                  <a:ext cx="70451" cy="85347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A2492C6-D969-C9E4-81C5-15B9B1ACD5C3}"/>
                </a:ext>
              </a:extLst>
            </p:cNvPr>
            <p:cNvSpPr txBox="1"/>
            <p:nvPr/>
          </p:nvSpPr>
          <p:spPr>
            <a:xfrm>
              <a:off x="6901971" y="3346279"/>
              <a:ext cx="124777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2.5 fmol</a:t>
              </a:r>
            </a:p>
          </p:txBody>
        </p: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1B2C5328-9E69-5507-9660-1A4840657B06}"/>
                </a:ext>
              </a:extLst>
            </p:cNvPr>
            <p:cNvGrpSpPr/>
            <p:nvPr/>
          </p:nvGrpSpPr>
          <p:grpSpPr>
            <a:xfrm>
              <a:off x="7154333" y="2208121"/>
              <a:ext cx="699568" cy="852511"/>
              <a:chOff x="4808107" y="1407725"/>
              <a:chExt cx="661408" cy="504420"/>
            </a:xfrm>
          </p:grpSpPr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0690CCCC-D954-64AB-9E7B-964119AE58CF}"/>
                  </a:ext>
                </a:extLst>
              </p:cNvPr>
              <p:cNvGrpSpPr/>
              <p:nvPr/>
            </p:nvGrpSpPr>
            <p:grpSpPr>
              <a:xfrm>
                <a:off x="5062535" y="1407725"/>
                <a:ext cx="164225" cy="504420"/>
                <a:chOff x="3827584" y="2012136"/>
                <a:chExt cx="164225" cy="504420"/>
              </a:xfrm>
            </p:grpSpPr>
            <p:sp>
              <p:nvSpPr>
                <p:cNvPr id="69" name="Freeform 10">
                  <a:extLst>
                    <a:ext uri="{FF2B5EF4-FFF2-40B4-BE49-F238E27FC236}">
                      <a16:creationId xmlns:a16="http://schemas.microsoft.com/office/drawing/2014/main" id="{20B74078-9684-1465-D552-3940800B460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27584" y="2012136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0" name="Freeform 9">
                  <a:extLst>
                    <a:ext uri="{FF2B5EF4-FFF2-40B4-BE49-F238E27FC236}">
                      <a16:creationId xmlns:a16="http://schemas.microsoft.com/office/drawing/2014/main" id="{4442BFAF-2C41-3C3A-7494-3AF3426E45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48550" y="2013456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71" name="Freeform 7">
                  <a:extLst>
                    <a:ext uri="{FF2B5EF4-FFF2-40B4-BE49-F238E27FC236}">
                      <a16:creationId xmlns:a16="http://schemas.microsoft.com/office/drawing/2014/main" id="{C036A688-0BBA-66ED-A60B-E4BDC9A4465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78552" y="2351059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1A3065F9-D0E5-B38A-D72A-502FDE0ADE33}"/>
                  </a:ext>
                </a:extLst>
              </p:cNvPr>
              <p:cNvGrpSpPr/>
              <p:nvPr/>
            </p:nvGrpSpPr>
            <p:grpSpPr>
              <a:xfrm>
                <a:off x="5305290" y="1407725"/>
                <a:ext cx="164225" cy="504420"/>
                <a:chOff x="3827584" y="2012136"/>
                <a:chExt cx="164225" cy="504420"/>
              </a:xfrm>
            </p:grpSpPr>
            <p:sp>
              <p:nvSpPr>
                <p:cNvPr id="66" name="Freeform 10">
                  <a:extLst>
                    <a:ext uri="{FF2B5EF4-FFF2-40B4-BE49-F238E27FC236}">
                      <a16:creationId xmlns:a16="http://schemas.microsoft.com/office/drawing/2014/main" id="{57CDF6D2-3CF0-38DC-47AD-9FA029A7D7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27584" y="2012136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67" name="Freeform 9">
                  <a:extLst>
                    <a:ext uri="{FF2B5EF4-FFF2-40B4-BE49-F238E27FC236}">
                      <a16:creationId xmlns:a16="http://schemas.microsoft.com/office/drawing/2014/main" id="{8BC79B9E-91ED-D18E-33FA-1FB1000A713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48550" y="2013456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68" name="Freeform 7">
                  <a:extLst>
                    <a:ext uri="{FF2B5EF4-FFF2-40B4-BE49-F238E27FC236}">
                      <a16:creationId xmlns:a16="http://schemas.microsoft.com/office/drawing/2014/main" id="{83CD2BA9-3A01-DC8A-55B2-9CC88E9A1B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78552" y="2351059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7FF2FC1D-7D5D-0476-893D-6E0CCB6695F2}"/>
                  </a:ext>
                </a:extLst>
              </p:cNvPr>
              <p:cNvGrpSpPr/>
              <p:nvPr/>
            </p:nvGrpSpPr>
            <p:grpSpPr>
              <a:xfrm>
                <a:off x="4808107" y="1407725"/>
                <a:ext cx="164225" cy="504420"/>
                <a:chOff x="3827584" y="2012136"/>
                <a:chExt cx="164225" cy="504420"/>
              </a:xfrm>
            </p:grpSpPr>
            <p:sp>
              <p:nvSpPr>
                <p:cNvPr id="63" name="Freeform 10">
                  <a:extLst>
                    <a:ext uri="{FF2B5EF4-FFF2-40B4-BE49-F238E27FC236}">
                      <a16:creationId xmlns:a16="http://schemas.microsoft.com/office/drawing/2014/main" id="{3D9F65BB-9395-EEA5-7203-3778D971F8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27584" y="2012136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64" name="Freeform 9">
                  <a:extLst>
                    <a:ext uri="{FF2B5EF4-FFF2-40B4-BE49-F238E27FC236}">
                      <a16:creationId xmlns:a16="http://schemas.microsoft.com/office/drawing/2014/main" id="{589EBB97-8277-085E-5E26-9137B019EAC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48550" y="2013456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65" name="Freeform 7">
                  <a:extLst>
                    <a:ext uri="{FF2B5EF4-FFF2-40B4-BE49-F238E27FC236}">
                      <a16:creationId xmlns:a16="http://schemas.microsoft.com/office/drawing/2014/main" id="{5A8211E7-6136-5767-164D-4C83DE5773B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878552" y="2351059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2E8A893-4D05-0E8D-55BC-B09D5F27C052}"/>
                </a:ext>
              </a:extLst>
            </p:cNvPr>
            <p:cNvSpPr txBox="1"/>
            <p:nvPr/>
          </p:nvSpPr>
          <p:spPr>
            <a:xfrm>
              <a:off x="5586419" y="3346279"/>
              <a:ext cx="121733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1.25 fmol</a:t>
              </a: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962E7166-99EE-0995-A001-7A737AF9A0E1}"/>
                </a:ext>
              </a:extLst>
            </p:cNvPr>
            <p:cNvGrpSpPr/>
            <p:nvPr/>
          </p:nvGrpSpPr>
          <p:grpSpPr>
            <a:xfrm>
              <a:off x="5831652" y="2208121"/>
              <a:ext cx="676455" cy="852511"/>
              <a:chOff x="3575809" y="1451352"/>
              <a:chExt cx="639556" cy="504420"/>
            </a:xfrm>
          </p:grpSpPr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FC9E3A3F-78B0-94AB-A45F-51BD3ADA2F91}"/>
                  </a:ext>
                </a:extLst>
              </p:cNvPr>
              <p:cNvGrpSpPr/>
              <p:nvPr/>
            </p:nvGrpSpPr>
            <p:grpSpPr>
              <a:xfrm>
                <a:off x="3813334" y="1451352"/>
                <a:ext cx="164225" cy="504420"/>
                <a:chOff x="3043875" y="2019495"/>
                <a:chExt cx="164225" cy="504420"/>
              </a:xfrm>
            </p:grpSpPr>
            <p:sp>
              <p:nvSpPr>
                <p:cNvPr id="55" name="Freeform 10">
                  <a:extLst>
                    <a:ext uri="{FF2B5EF4-FFF2-40B4-BE49-F238E27FC236}">
                      <a16:creationId xmlns:a16="http://schemas.microsoft.com/office/drawing/2014/main" id="{6B9377CF-AC69-F67B-BCD0-FE353E3143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875" y="201949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6" name="Freeform 9">
                  <a:extLst>
                    <a:ext uri="{FF2B5EF4-FFF2-40B4-BE49-F238E27FC236}">
                      <a16:creationId xmlns:a16="http://schemas.microsoft.com/office/drawing/2014/main" id="{793EF87C-108F-4131-2D62-F2E7D05737C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64841" y="202081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7" name="Freeform 7">
                  <a:extLst>
                    <a:ext uri="{FF2B5EF4-FFF2-40B4-BE49-F238E27FC236}">
                      <a16:creationId xmlns:a16="http://schemas.microsoft.com/office/drawing/2014/main" id="{145701C6-9EAC-10C3-FA50-5F413237F2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4843" y="235841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2157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2E96B64A-FAC0-30B4-F496-A4E44A1F6497}"/>
                  </a:ext>
                </a:extLst>
              </p:cNvPr>
              <p:cNvGrpSpPr/>
              <p:nvPr/>
            </p:nvGrpSpPr>
            <p:grpSpPr>
              <a:xfrm>
                <a:off x="4051140" y="1451352"/>
                <a:ext cx="164225" cy="504420"/>
                <a:chOff x="3043875" y="2019495"/>
                <a:chExt cx="164225" cy="504420"/>
              </a:xfrm>
            </p:grpSpPr>
            <p:sp>
              <p:nvSpPr>
                <p:cNvPr id="52" name="Freeform 10">
                  <a:extLst>
                    <a:ext uri="{FF2B5EF4-FFF2-40B4-BE49-F238E27FC236}">
                      <a16:creationId xmlns:a16="http://schemas.microsoft.com/office/drawing/2014/main" id="{B6200D88-CE4C-8FD5-C00A-F0B0CFD53A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875" y="201949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3" name="Freeform 9">
                  <a:extLst>
                    <a:ext uri="{FF2B5EF4-FFF2-40B4-BE49-F238E27FC236}">
                      <a16:creationId xmlns:a16="http://schemas.microsoft.com/office/drawing/2014/main" id="{A259731A-79A8-FCEF-26B4-4F2207DB5B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64841" y="202081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4" name="Freeform 7">
                  <a:extLst>
                    <a:ext uri="{FF2B5EF4-FFF2-40B4-BE49-F238E27FC236}">
                      <a16:creationId xmlns:a16="http://schemas.microsoft.com/office/drawing/2014/main" id="{EA933FC6-CA87-81AD-286C-0242621CD0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4843" y="235841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2157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95EB4BB8-CBA8-437B-A919-4B057FCF794E}"/>
                  </a:ext>
                </a:extLst>
              </p:cNvPr>
              <p:cNvGrpSpPr/>
              <p:nvPr/>
            </p:nvGrpSpPr>
            <p:grpSpPr>
              <a:xfrm>
                <a:off x="3575809" y="1451352"/>
                <a:ext cx="164225" cy="504420"/>
                <a:chOff x="3043875" y="2019495"/>
                <a:chExt cx="164225" cy="504420"/>
              </a:xfrm>
            </p:grpSpPr>
            <p:sp>
              <p:nvSpPr>
                <p:cNvPr id="49" name="Freeform 10">
                  <a:extLst>
                    <a:ext uri="{FF2B5EF4-FFF2-40B4-BE49-F238E27FC236}">
                      <a16:creationId xmlns:a16="http://schemas.microsoft.com/office/drawing/2014/main" id="{5F3F2583-8909-EC3C-F5CF-C1CC684D82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875" y="201949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F1B9FE0F-5C41-E241-8F82-5EC33D7785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64841" y="202081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51" name="Freeform 7">
                  <a:extLst>
                    <a:ext uri="{FF2B5EF4-FFF2-40B4-BE49-F238E27FC236}">
                      <a16:creationId xmlns:a16="http://schemas.microsoft.com/office/drawing/2014/main" id="{7149BBAB-387D-D0E7-B619-3074C44B16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4843" y="235841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2157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3F64A1E-1440-A896-FD80-EFC0B29647BB}"/>
                </a:ext>
              </a:extLst>
            </p:cNvPr>
            <p:cNvSpPr txBox="1"/>
            <p:nvPr/>
          </p:nvSpPr>
          <p:spPr>
            <a:xfrm>
              <a:off x="4355308" y="3346281"/>
              <a:ext cx="122392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0.5 fmol</a:t>
              </a: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2802B047-27CF-7189-F3DE-9F97640FBD5E}"/>
                </a:ext>
              </a:extLst>
            </p:cNvPr>
            <p:cNvGrpSpPr/>
            <p:nvPr/>
          </p:nvGrpSpPr>
          <p:grpSpPr>
            <a:xfrm>
              <a:off x="4595968" y="2208121"/>
              <a:ext cx="676455" cy="852511"/>
              <a:chOff x="3575809" y="1451352"/>
              <a:chExt cx="639556" cy="504420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8A626428-6F19-7BAD-CE4B-8C4ADA80CE0D}"/>
                  </a:ext>
                </a:extLst>
              </p:cNvPr>
              <p:cNvGrpSpPr/>
              <p:nvPr/>
            </p:nvGrpSpPr>
            <p:grpSpPr>
              <a:xfrm>
                <a:off x="3813334" y="1451352"/>
                <a:ext cx="164225" cy="504420"/>
                <a:chOff x="3043875" y="2019495"/>
                <a:chExt cx="164225" cy="504420"/>
              </a:xfrm>
            </p:grpSpPr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201AC433-985F-057A-7C3F-BD3B693EC7A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875" y="201949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190BC87E-73CC-8965-BC06-1DE14C6F688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64841" y="202081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3" name="Freeform 7">
                  <a:extLst>
                    <a:ext uri="{FF2B5EF4-FFF2-40B4-BE49-F238E27FC236}">
                      <a16:creationId xmlns:a16="http://schemas.microsoft.com/office/drawing/2014/main" id="{9E333774-C4A7-2C28-D95D-D6A6B2BDFB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4843" y="235841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2157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51352BCF-1D6D-3374-F244-89C8BF4821EC}"/>
                  </a:ext>
                </a:extLst>
              </p:cNvPr>
              <p:cNvGrpSpPr/>
              <p:nvPr/>
            </p:nvGrpSpPr>
            <p:grpSpPr>
              <a:xfrm>
                <a:off x="4051140" y="1451352"/>
                <a:ext cx="164225" cy="504420"/>
                <a:chOff x="3043875" y="2019495"/>
                <a:chExt cx="164225" cy="504420"/>
              </a:xfrm>
            </p:grpSpPr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C1806414-7A5D-6C4B-190A-440F0FF112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875" y="201949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39" name="Freeform 9">
                  <a:extLst>
                    <a:ext uri="{FF2B5EF4-FFF2-40B4-BE49-F238E27FC236}">
                      <a16:creationId xmlns:a16="http://schemas.microsoft.com/office/drawing/2014/main" id="{960041FA-61F5-083C-FE80-55F8739DBC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64841" y="202081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1BF5F43F-1632-6CAB-8D5E-66E9D7D265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4843" y="235841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2157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9C6E027A-B46B-CAE9-874E-38D0561480B0}"/>
                  </a:ext>
                </a:extLst>
              </p:cNvPr>
              <p:cNvGrpSpPr/>
              <p:nvPr/>
            </p:nvGrpSpPr>
            <p:grpSpPr>
              <a:xfrm>
                <a:off x="3575809" y="1451352"/>
                <a:ext cx="164225" cy="504420"/>
                <a:chOff x="3043875" y="2019495"/>
                <a:chExt cx="164225" cy="504420"/>
              </a:xfrm>
            </p:grpSpPr>
            <p:sp>
              <p:nvSpPr>
                <p:cNvPr id="35" name="Freeform 10">
                  <a:extLst>
                    <a:ext uri="{FF2B5EF4-FFF2-40B4-BE49-F238E27FC236}">
                      <a16:creationId xmlns:a16="http://schemas.microsoft.com/office/drawing/2014/main" id="{31309C39-C42E-7A39-1A62-C015A28D003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43875" y="201949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36" name="Freeform 9">
                  <a:extLst>
                    <a:ext uri="{FF2B5EF4-FFF2-40B4-BE49-F238E27FC236}">
                      <a16:creationId xmlns:a16="http://schemas.microsoft.com/office/drawing/2014/main" id="{FAEF86E9-5F30-ED8D-15DD-8D02110C80B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64841" y="202081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37" name="Freeform 7">
                  <a:extLst>
                    <a:ext uri="{FF2B5EF4-FFF2-40B4-BE49-F238E27FC236}">
                      <a16:creationId xmlns:a16="http://schemas.microsoft.com/office/drawing/2014/main" id="{C3F69089-9377-D7AF-E4EB-D1171A9604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94843" y="235841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2157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AF3C364-7BAD-64C3-A976-FB54B6808B3E}"/>
                </a:ext>
              </a:extLst>
            </p:cNvPr>
            <p:cNvSpPr txBox="1"/>
            <p:nvPr/>
          </p:nvSpPr>
          <p:spPr>
            <a:xfrm>
              <a:off x="1767332" y="3346279"/>
              <a:ext cx="14207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0.05 fmol</a:t>
              </a: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06F49CEE-18C8-D2C0-1B85-C21CF784A575}"/>
                </a:ext>
              </a:extLst>
            </p:cNvPr>
            <p:cNvGrpSpPr/>
            <p:nvPr/>
          </p:nvGrpSpPr>
          <p:grpSpPr>
            <a:xfrm>
              <a:off x="2102098" y="2208121"/>
              <a:ext cx="674367" cy="852511"/>
              <a:chOff x="1234400" y="1464886"/>
              <a:chExt cx="637582" cy="504420"/>
            </a:xfrm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id="{7FEDC412-2C48-4783-330F-ADD8E782BAAE}"/>
                  </a:ext>
                </a:extLst>
              </p:cNvPr>
              <p:cNvGrpSpPr/>
              <p:nvPr/>
            </p:nvGrpSpPr>
            <p:grpSpPr>
              <a:xfrm>
                <a:off x="1475322" y="1464886"/>
                <a:ext cx="164225" cy="504420"/>
                <a:chOff x="1601142" y="2037075"/>
                <a:chExt cx="164225" cy="504420"/>
              </a:xfrm>
            </p:grpSpPr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id="{5CA78F2F-BB17-3A83-FFF8-797FBAD7002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142" y="203707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8" name="Freeform 9">
                  <a:extLst>
                    <a:ext uri="{FF2B5EF4-FFF2-40B4-BE49-F238E27FC236}">
                      <a16:creationId xmlns:a16="http://schemas.microsoft.com/office/drawing/2014/main" id="{8C73E18E-B295-E53B-B0B1-8104A4C238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22108" y="203839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598AA9F4-EC79-BFEE-4F41-E24458BC78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110" y="237599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961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85A8C512-7C7F-896D-1581-61D1C1E78A89}"/>
                  </a:ext>
                </a:extLst>
              </p:cNvPr>
              <p:cNvGrpSpPr/>
              <p:nvPr/>
            </p:nvGrpSpPr>
            <p:grpSpPr>
              <a:xfrm>
                <a:off x="1234400" y="1464886"/>
                <a:ext cx="164225" cy="504420"/>
                <a:chOff x="1601142" y="2037075"/>
                <a:chExt cx="164225" cy="504420"/>
              </a:xfrm>
            </p:grpSpPr>
            <p:sp>
              <p:nvSpPr>
                <p:cNvPr id="24" name="Freeform 10">
                  <a:extLst>
                    <a:ext uri="{FF2B5EF4-FFF2-40B4-BE49-F238E27FC236}">
                      <a16:creationId xmlns:a16="http://schemas.microsoft.com/office/drawing/2014/main" id="{3914EA06-ED6B-7BE3-E17B-042564B9610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142" y="203707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5" name="Freeform 9">
                  <a:extLst>
                    <a:ext uri="{FF2B5EF4-FFF2-40B4-BE49-F238E27FC236}">
                      <a16:creationId xmlns:a16="http://schemas.microsoft.com/office/drawing/2014/main" id="{AE478B31-2E55-E81B-AB70-8A829AB24B8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22108" y="203839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6" name="Freeform 7">
                  <a:extLst>
                    <a:ext uri="{FF2B5EF4-FFF2-40B4-BE49-F238E27FC236}">
                      <a16:creationId xmlns:a16="http://schemas.microsoft.com/office/drawing/2014/main" id="{F815AB8E-E9DD-722B-A6A4-8E93EF8CF9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110" y="237599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961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8A546344-4F4E-8294-C98F-53F7156D5244}"/>
                  </a:ext>
                </a:extLst>
              </p:cNvPr>
              <p:cNvGrpSpPr/>
              <p:nvPr/>
            </p:nvGrpSpPr>
            <p:grpSpPr>
              <a:xfrm>
                <a:off x="1707757" y="1464886"/>
                <a:ext cx="164225" cy="504420"/>
                <a:chOff x="1601142" y="2037075"/>
                <a:chExt cx="164225" cy="504420"/>
              </a:xfrm>
            </p:grpSpPr>
            <p:sp>
              <p:nvSpPr>
                <p:cNvPr id="21" name="Freeform 10">
                  <a:extLst>
                    <a:ext uri="{FF2B5EF4-FFF2-40B4-BE49-F238E27FC236}">
                      <a16:creationId xmlns:a16="http://schemas.microsoft.com/office/drawing/2014/main" id="{60F19598-C0D0-5D96-F8B5-8BE4149E08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01142" y="2037075"/>
                  <a:ext cx="164225" cy="487827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2" name="Freeform 9">
                  <a:extLst>
                    <a:ext uri="{FF2B5EF4-FFF2-40B4-BE49-F238E27FC236}">
                      <a16:creationId xmlns:a16="http://schemas.microsoft.com/office/drawing/2014/main" id="{6CDC6739-70ED-5FE2-AE23-AE2F6003309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22108" y="2038395"/>
                  <a:ext cx="70451" cy="85348"/>
                </a:xfrm>
                <a:custGeom>
                  <a:avLst/>
                  <a:gdLst>
                    <a:gd name="T0" fmla="*/ 200 w 185"/>
                    <a:gd name="T1" fmla="*/ 229 h 251"/>
                    <a:gd name="T2" fmla="*/ 288 w 185"/>
                    <a:gd name="T3" fmla="*/ 51 h 251"/>
                    <a:gd name="T4" fmla="*/ 205 w 185"/>
                    <a:gd name="T5" fmla="*/ 3 h 251"/>
                    <a:gd name="T6" fmla="*/ 91 w 185"/>
                    <a:gd name="T7" fmla="*/ 168 h 251"/>
                    <a:gd name="T8" fmla="*/ 6 w 185"/>
                    <a:gd name="T9" fmla="*/ 351 h 251"/>
                    <a:gd name="T10" fmla="*/ 88 w 185"/>
                    <a:gd name="T11" fmla="*/ 394 h 251"/>
                    <a:gd name="T12" fmla="*/ 200 w 185"/>
                    <a:gd name="T13" fmla="*/ 229 h 25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5"/>
                    <a:gd name="T22" fmla="*/ 0 h 251"/>
                    <a:gd name="T23" fmla="*/ 185 w 185"/>
                    <a:gd name="T24" fmla="*/ 251 h 25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5" h="251">
                      <a:moveTo>
                        <a:pt x="125" y="143"/>
                      </a:moveTo>
                      <a:cubicBezTo>
                        <a:pt x="160" y="84"/>
                        <a:pt x="185" y="34"/>
                        <a:pt x="180" y="3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3" y="0"/>
                        <a:pt x="91" y="45"/>
                        <a:pt x="57" y="105"/>
                      </a:cubicBezTo>
                      <a:cubicBezTo>
                        <a:pt x="23" y="164"/>
                        <a:pt x="0" y="214"/>
                        <a:pt x="4" y="219"/>
                      </a:cubicBezTo>
                      <a:cubicBezTo>
                        <a:pt x="55" y="246"/>
                        <a:pt x="55" y="246"/>
                        <a:pt x="55" y="246"/>
                      </a:cubicBezTo>
                      <a:cubicBezTo>
                        <a:pt x="59" y="251"/>
                        <a:pt x="91" y="203"/>
                        <a:pt x="125" y="143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23" name="Freeform 7">
                  <a:extLst>
                    <a:ext uri="{FF2B5EF4-FFF2-40B4-BE49-F238E27FC236}">
                      <a16:creationId xmlns:a16="http://schemas.microsoft.com/office/drawing/2014/main" id="{6E63E798-5BE0-73F8-2C3E-00A1E31D29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652110" y="2375998"/>
                  <a:ext cx="103976" cy="165497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1961"/>
                  </a:srgb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2000">
                    <a:latin typeface="LM Sans 10" pitchFamily="2" charset="77"/>
                    <a:cs typeface="Calibri Light" panose="020F0302020204030204" pitchFamily="34" charset="0"/>
                  </a:endParaRPr>
                </a:p>
              </p:txBody>
            </p:sp>
          </p:grpSp>
        </p:grp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6A79BB20-F141-AF95-4CC9-42E6CA64F140}"/>
                </a:ext>
              </a:extLst>
            </p:cNvPr>
            <p:cNvSpPr txBox="1"/>
            <p:nvPr/>
          </p:nvSpPr>
          <p:spPr>
            <a:xfrm>
              <a:off x="3516971" y="1620269"/>
              <a:ext cx="5404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i="1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400ng</a:t>
              </a:r>
              <a:r>
                <a:rPr lang="en-GB" sz="2000" i="1" dirty="0">
                  <a:latin typeface="LM Sans 10" pitchFamily="2" charset="77"/>
                  <a:cs typeface="Calibri Light" panose="020F0302020204030204" pitchFamily="34" charset="0"/>
                </a:rPr>
                <a:t> Arabidopsis thaliana constant background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84C46603-3E19-C2F3-710F-76B4C545527C}"/>
                </a:ext>
              </a:extLst>
            </p:cNvPr>
            <p:cNvSpPr txBox="1"/>
            <p:nvPr/>
          </p:nvSpPr>
          <p:spPr>
            <a:xfrm>
              <a:off x="5165127" y="3898732"/>
              <a:ext cx="2106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  <a:latin typeface="LM Sans 10" pitchFamily="2" charset="77"/>
                  <a:cs typeface="Calibri Light" panose="020F0302020204030204" pitchFamily="34" charset="0"/>
                </a:rPr>
                <a:t>+ UPS1 spiked-in</a:t>
              </a:r>
              <a:endParaRPr lang="en-GB" sz="2000" dirty="0">
                <a:latin typeface="LM Sans 10" pitchFamily="2" charset="77"/>
                <a:cs typeface="Calibri Light" panose="020F0302020204030204" pitchFamily="34" charset="0"/>
              </a:endParaRPr>
            </a:p>
          </p:txBody>
        </p:sp>
      </p:grpSp>
      <p:sp>
        <p:nvSpPr>
          <p:cNvPr id="124" name="ZoneTexte 123">
            <a:extLst>
              <a:ext uri="{FF2B5EF4-FFF2-40B4-BE49-F238E27FC236}">
                <a16:creationId xmlns:a16="http://schemas.microsoft.com/office/drawing/2014/main" id="{A989E1CB-61A7-709F-4D73-6945F8278DD6}"/>
              </a:ext>
            </a:extLst>
          </p:cNvPr>
          <p:cNvSpPr txBox="1"/>
          <p:nvPr/>
        </p:nvSpPr>
        <p:spPr>
          <a:xfrm>
            <a:off x="884880" y="5265410"/>
            <a:ext cx="79070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LM Sans 10" pitchFamily="2" charset="77"/>
                <a:cs typeface="Calibri Light" panose="020F0302020204030204" pitchFamily="34" charset="0"/>
              </a:rPr>
              <a:t>→</a:t>
            </a: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 mimics a real case of differential quantitative proteomic analysis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475A8B-6070-ABA4-81F2-D5E255921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C010B3-2909-AD9B-6120-E3AEE49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11/23</a:t>
            </a:r>
          </a:p>
        </p:txBody>
      </p:sp>
    </p:spTree>
    <p:extLst>
      <p:ext uri="{BB962C8B-B14F-4D97-AF65-F5344CB8AC3E}">
        <p14:creationId xmlns:p14="http://schemas.microsoft.com/office/powerpoint/2010/main" val="304252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2990F5F-F496-BA86-EF97-52DB09FB0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41" y="2658391"/>
            <a:ext cx="5660931" cy="369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91248E-F626-EE92-493D-B43BA6167005}"/>
              </a:ext>
            </a:extLst>
          </p:cNvPr>
          <p:cNvSpPr txBox="1"/>
          <p:nvPr/>
        </p:nvSpPr>
        <p:spPr>
          <a:xfrm>
            <a:off x="7165434" y="3100987"/>
            <a:ext cx="4840941" cy="295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Distribution of difference of means values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Comparison with 0 to assess the effect size</a:t>
            </a:r>
            <a:r>
              <a:rPr lang="en-GB" dirty="0">
                <a:latin typeface="LM Sans 10" pitchFamily="2" charset="77"/>
                <a:sym typeface="Wingdings" pitchFamily="2" charset="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  <a:sym typeface="Wingdings" pitchFamily="2" charset="2"/>
              </a:rPr>
              <a:t>Inference in terms of </a:t>
            </a:r>
            <a:r>
              <a:rPr lang="en-GB" b="1" dirty="0">
                <a:latin typeface="LM Sans 10" pitchFamily="2" charset="77"/>
                <a:sym typeface="Wingdings" pitchFamily="2" charset="2"/>
              </a:rPr>
              <a:t>probability </a:t>
            </a:r>
            <a:br>
              <a:rPr lang="en-GB" b="1" dirty="0">
                <a:latin typeface="LM Sans 10" pitchFamily="2" charset="77"/>
                <a:sym typeface="Wingdings" pitchFamily="2" charset="2"/>
              </a:rPr>
            </a:br>
            <a:r>
              <a:rPr lang="en-GB" b="1" dirty="0">
                <a:latin typeface="LM Sans 10" pitchFamily="2" charset="77"/>
                <a:sym typeface="Wingdings" pitchFamily="2" charset="2"/>
              </a:rPr>
              <a:t> </a:t>
            </a:r>
            <a:r>
              <a:rPr lang="en-GB" dirty="0">
                <a:latin typeface="LM Sans 10" pitchFamily="2" charset="77"/>
                <a:sym typeface="Wingdings" pitchFamily="2" charset="2"/>
              </a:rPr>
              <a:t>Decision is all about the quantification of uncertainty</a:t>
            </a:r>
            <a:endParaRPr lang="en-GB" b="1" dirty="0">
              <a:latin typeface="LM Sans 10" pitchFamily="2" charset="77"/>
              <a:sym typeface="Wingdings" pitchFamily="2" charset="2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A18E90D-1CD2-C568-9A4C-80ED9608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interpret probabilistic differential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843F375-7998-50BF-6FE8-DE0C7157CAE3}"/>
                  </a:ext>
                </a:extLst>
              </p:cNvPr>
              <p:cNvSpPr txBox="1"/>
              <p:nvPr/>
            </p:nvSpPr>
            <p:spPr>
              <a:xfrm>
                <a:off x="6931847" y="2553159"/>
                <a:ext cx="499283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“What are the probable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LM Sans 10" pitchFamily="2" charset="77"/>
                  </a:rPr>
                  <a:t>?”</a:t>
                </a:r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843F375-7998-50BF-6FE8-DE0C7157C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847" y="2553159"/>
                <a:ext cx="4992833" cy="400110"/>
              </a:xfrm>
              <a:prstGeom prst="rect">
                <a:avLst/>
              </a:prstGeom>
              <a:blipFill>
                <a:blip r:embed="rId3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2C20E779-FEEC-0C5E-7894-D9803E44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ACAB79DE-E63E-DADF-0042-7068B846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12/23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43448E-1D6B-2392-B46A-D1921E7BC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82408" y="-389177"/>
            <a:ext cx="1798559" cy="415693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65AD0FC-B903-DED3-5DAE-699C90CFDC31}"/>
              </a:ext>
            </a:extLst>
          </p:cNvPr>
          <p:cNvSpPr txBox="1"/>
          <p:nvPr/>
        </p:nvSpPr>
        <p:spPr>
          <a:xfrm>
            <a:off x="5415834" y="1399393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LM Sans 10" pitchFamily="2" charset="77"/>
              </a:rPr>
              <a:t>Decision rule based on the overlap coefficient</a:t>
            </a:r>
          </a:p>
        </p:txBody>
      </p:sp>
    </p:spTree>
    <p:extLst>
      <p:ext uri="{BB962C8B-B14F-4D97-AF65-F5344CB8AC3E}">
        <p14:creationId xmlns:p14="http://schemas.microsoft.com/office/powerpoint/2010/main" val="2001535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93E058C-9EB0-F863-018A-6A6096B9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48" y="1109099"/>
            <a:ext cx="7703388" cy="56471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C82BC4-27B0-89DE-4F5A-4EED70CB1A33}"/>
              </a:ext>
            </a:extLst>
          </p:cNvPr>
          <p:cNvSpPr txBox="1"/>
          <p:nvPr/>
        </p:nvSpPr>
        <p:spPr>
          <a:xfrm>
            <a:off x="7442884" y="745368"/>
            <a:ext cx="46832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effectLst/>
                <a:latin typeface="Courier New" panose="02070309020205020404" pitchFamily="49" charset="0"/>
              </a:rPr>
              <a:t>AALEELVK (P12081ups</a:t>
            </a:r>
            <a:r>
              <a:rPr lang="fr-FR" sz="1600" dirty="0">
                <a:effectLst/>
                <a:latin typeface="Arial" panose="020B0604020202020204" pitchFamily="34" charset="0"/>
              </a:rPr>
              <a:t>|</a:t>
            </a:r>
            <a:r>
              <a:rPr lang="fr-FR" sz="1600" dirty="0">
                <a:effectLst/>
                <a:latin typeface="Courier New" panose="02070309020205020404" pitchFamily="49" charset="0"/>
              </a:rPr>
              <a:t>SYHC HUMAN UPS)</a:t>
            </a:r>
            <a:endParaRPr lang="fr-FR" sz="1600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137338BE-9125-CB1E-9A98-5967740E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Acknowledging the effect size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ED65DC-425B-B32C-8DCC-368BE7BE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96137B-0462-4895-8611-1C76418D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13/23</a:t>
            </a:r>
          </a:p>
        </p:txBody>
      </p:sp>
    </p:spTree>
    <p:extLst>
      <p:ext uri="{BB962C8B-B14F-4D97-AF65-F5344CB8AC3E}">
        <p14:creationId xmlns:p14="http://schemas.microsoft.com/office/powerpoint/2010/main" val="106380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FB867A4F-28B8-CF03-8631-8E38472AFEA7}"/>
              </a:ext>
            </a:extLst>
          </p:cNvPr>
          <p:cNvSpPr txBox="1"/>
          <p:nvPr/>
        </p:nvSpPr>
        <p:spPr>
          <a:xfrm>
            <a:off x="412442" y="1113576"/>
            <a:ext cx="8515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LM Sans 10" pitchFamily="2" charset="77"/>
              </a:rPr>
              <a:t>What?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EF09DC-753F-A6B1-D5AE-83171B694B53}"/>
              </a:ext>
            </a:extLst>
          </p:cNvPr>
          <p:cNvSpPr txBox="1"/>
          <p:nvPr/>
        </p:nvSpPr>
        <p:spPr>
          <a:xfrm>
            <a:off x="1287398" y="1397876"/>
            <a:ext cx="4937551" cy="757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LM Sans 10" pitchFamily="2" charset="77"/>
              </a:rPr>
              <a:t>Comparison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LM Sans 10" pitchFamily="2" charset="77"/>
              </a:rPr>
              <a:t>of peptide or protein intensities in different biological conditions.</a:t>
            </a:r>
            <a:endParaRPr lang="en-GB" dirty="0">
              <a:effectLst/>
              <a:latin typeface="LM Sans 10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4E771D9-0F30-1986-D55E-3C0DEEDC2733}"/>
              </a:ext>
            </a:extLst>
          </p:cNvPr>
          <p:cNvSpPr txBox="1"/>
          <p:nvPr/>
        </p:nvSpPr>
        <p:spPr>
          <a:xfrm>
            <a:off x="412441" y="2698786"/>
            <a:ext cx="72968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LM Sans 10" pitchFamily="2" charset="77"/>
              </a:rPr>
              <a:t>How?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BF83841-0FBD-ABA4-BDE6-EE761A357710}"/>
                  </a:ext>
                </a:extLst>
              </p:cNvPr>
              <p:cNvSpPr txBox="1"/>
              <p:nvPr/>
            </p:nvSpPr>
            <p:spPr>
              <a:xfrm>
                <a:off x="1263957" y="3118119"/>
                <a:ext cx="6431489" cy="2838982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Linear model: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fr-FR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a:rPr lang="fr-FR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  <m:r>
                          <a:rPr lang="fr-FR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a:rPr lang="fr-F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fr-FR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</m:t>
                        </m:r>
                        <m:r>
                          <a:rPr lang="fr-FR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sub>
                    </m:sSub>
                    <m:r>
                      <a:rPr lang="fr-FR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fr-FR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  <m:r>
                          <a:rPr lang="fr-FR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fr-FR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  <m:r>
                      <m:rPr>
                        <m:nor/>
                      </m:rPr>
                      <a:rPr lang="en-GB" sz="2000" b="1" dirty="0">
                        <a:latin typeface="LM Sans 10" pitchFamily="2" charset="77"/>
                      </a:rPr>
                      <m:t>		</m:t>
                    </m:r>
                  </m:oMath>
                </a14:m>
                <a:r>
                  <a:rPr lang="en-GB" sz="2000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fr-FR" sz="20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2000" b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sub>
                      <m:sup>
                        <m:r>
                          <a:rPr lang="en-GB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nor/>
                      </m:rPr>
                      <a:rPr lang="en-GB" sz="2000" dirty="0">
                        <a:latin typeface="LM Sans 10" pitchFamily="2" charset="77"/>
                      </a:rPr>
                      <m:t>)</m:t>
                    </m:r>
                  </m:oMath>
                </a14:m>
                <a:endParaRPr lang="en-GB" sz="2000" dirty="0">
                  <a:solidFill>
                    <a:srgbClr val="000000"/>
                  </a:solidFill>
                  <a:latin typeface="LM Sans 10" pitchFamily="2" charset="77"/>
                  <a:ea typeface="Cambria Math" panose="020405030504060302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GB" sz="1000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	 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	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dirty="0">
                    <a:solidFill>
                      <a:srgbClr val="000000"/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Hypothesis testing:	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b="0" u="none" strike="noStrike" dirty="0">
                    <a:solidFill>
                      <a:srgbClr val="000000"/>
                    </a:solidFill>
                    <a:effectLst/>
                    <a:latin typeface="LM Sans 10" pitchFamily="2" charset="77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GB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>
                  <a:effectLst/>
                  <a:latin typeface="LM Sans 10" pitchFamily="2" charset="77"/>
                </a:endParaRPr>
              </a:p>
              <a:p>
                <a:pPr>
                  <a:lnSpc>
                    <a:spcPct val="125000"/>
                  </a:lnSpc>
                </a:pPr>
                <a:endParaRPr lang="en-GB" dirty="0">
                  <a:latin typeface="LM Sans 10" pitchFamily="2" charset="77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GB" i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t-tests, </a:t>
                </a:r>
                <a:r>
                  <a:rPr lang="en-GB" i="1" dirty="0" err="1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limma</a:t>
                </a:r>
                <a:r>
                  <a:rPr lang="en-GB" i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  <a:ea typeface="Cambria Math" panose="02040503050406030204" pitchFamily="18" charset="0"/>
                  </a:rPr>
                  <a:t>, …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BF83841-0FBD-ABA4-BDE6-EE761A357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57" y="3118119"/>
                <a:ext cx="6431489" cy="2838982"/>
              </a:xfrm>
              <a:prstGeom prst="rect">
                <a:avLst/>
              </a:prstGeom>
              <a:blipFill>
                <a:blip r:embed="rId2"/>
                <a:stretch>
                  <a:fillRect l="-789"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e 56">
            <a:extLst>
              <a:ext uri="{FF2B5EF4-FFF2-40B4-BE49-F238E27FC236}">
                <a16:creationId xmlns:a16="http://schemas.microsoft.com/office/drawing/2014/main" id="{91627510-81F3-7F9B-0EAE-3171E93B557B}"/>
              </a:ext>
            </a:extLst>
          </p:cNvPr>
          <p:cNvGrpSpPr/>
          <p:nvPr/>
        </p:nvGrpSpPr>
        <p:grpSpPr>
          <a:xfrm>
            <a:off x="8043621" y="1113576"/>
            <a:ext cx="3310179" cy="1850889"/>
            <a:chOff x="8187844" y="1014136"/>
            <a:chExt cx="3527535" cy="1854273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160B2E5-84E7-2AD8-564A-8328913C1EB3}"/>
                </a:ext>
              </a:extLst>
            </p:cNvPr>
            <p:cNvSpPr txBox="1"/>
            <p:nvPr/>
          </p:nvSpPr>
          <p:spPr>
            <a:xfrm>
              <a:off x="9613625" y="1576875"/>
              <a:ext cx="6676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000000"/>
                  </a:solidFill>
                  <a:latin typeface="LM Sans 10" pitchFamily="2" charset="77"/>
                </a:rPr>
                <a:t>vs</a:t>
              </a:r>
              <a:endParaRPr lang="fr-FR" dirty="0">
                <a:latin typeface="LM Sans 10" pitchFamily="2" charset="77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F3C27D8C-55CB-2997-69A1-687F79A37F4F}"/>
                </a:ext>
              </a:extLst>
            </p:cNvPr>
            <p:cNvSpPr txBox="1"/>
            <p:nvPr/>
          </p:nvSpPr>
          <p:spPr>
            <a:xfrm>
              <a:off x="8187844" y="2529855"/>
              <a:ext cx="15277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LM Sans 10" pitchFamily="2" charset="77"/>
                </a:rPr>
                <a:t>Condition A</a:t>
              </a:r>
              <a:endParaRPr lang="fr-FR" sz="1600" dirty="0">
                <a:latin typeface="LM Sans 10" pitchFamily="2" charset="77"/>
              </a:endParaRP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5D1AA0C2-8B44-34F8-54BE-BA52771801A8}"/>
                </a:ext>
              </a:extLst>
            </p:cNvPr>
            <p:cNvGrpSpPr/>
            <p:nvPr/>
          </p:nvGrpSpPr>
          <p:grpSpPr>
            <a:xfrm>
              <a:off x="8302468" y="1031315"/>
              <a:ext cx="1340351" cy="1345944"/>
              <a:chOff x="7798379" y="2297402"/>
              <a:chExt cx="1340351" cy="1345944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26C0D428-96A5-15DE-6E15-85185FE1BEB3}"/>
                  </a:ext>
                </a:extLst>
              </p:cNvPr>
              <p:cNvGrpSpPr/>
              <p:nvPr/>
            </p:nvGrpSpPr>
            <p:grpSpPr>
              <a:xfrm>
                <a:off x="8140890" y="2571790"/>
                <a:ext cx="655328" cy="788756"/>
                <a:chOff x="8119977" y="2571790"/>
                <a:chExt cx="655328" cy="788756"/>
              </a:xfrm>
            </p:grpSpPr>
            <p:sp>
              <p:nvSpPr>
                <p:cNvPr id="24" name="Freeform 10">
                  <a:extLst>
                    <a:ext uri="{FF2B5EF4-FFF2-40B4-BE49-F238E27FC236}">
                      <a16:creationId xmlns:a16="http://schemas.microsoft.com/office/drawing/2014/main" id="{32A0F289-854A-EBE9-A3B8-DB4FDABD79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19977" y="2571790"/>
                  <a:ext cx="164786" cy="762810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25" name="Freeform 7">
                  <a:extLst>
                    <a:ext uri="{FF2B5EF4-FFF2-40B4-BE49-F238E27FC236}">
                      <a16:creationId xmlns:a16="http://schemas.microsoft.com/office/drawing/2014/main" id="{1ABB99D6-FE5B-4A87-3146-936D09DC10B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71119" y="3101760"/>
                  <a:ext cx="104331" cy="258786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26" name="Freeform 10">
                  <a:extLst>
                    <a:ext uri="{FF2B5EF4-FFF2-40B4-BE49-F238E27FC236}">
                      <a16:creationId xmlns:a16="http://schemas.microsoft.com/office/drawing/2014/main" id="{8A9A7ED9-0A34-8D95-1132-B2160985886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365248" y="2571790"/>
                  <a:ext cx="164786" cy="762810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27" name="Freeform 7">
                  <a:extLst>
                    <a:ext uri="{FF2B5EF4-FFF2-40B4-BE49-F238E27FC236}">
                      <a16:creationId xmlns:a16="http://schemas.microsoft.com/office/drawing/2014/main" id="{F2916560-0BFE-9036-1C03-31598ED863B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416390" y="3101760"/>
                  <a:ext cx="104331" cy="258786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28" name="Freeform 10">
                  <a:extLst>
                    <a:ext uri="{FF2B5EF4-FFF2-40B4-BE49-F238E27FC236}">
                      <a16:creationId xmlns:a16="http://schemas.microsoft.com/office/drawing/2014/main" id="{9239D65D-20BE-B434-6905-ED36717B9FB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10519" y="2571790"/>
                  <a:ext cx="164786" cy="762810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29" name="Freeform 7">
                  <a:extLst>
                    <a:ext uri="{FF2B5EF4-FFF2-40B4-BE49-F238E27FC236}">
                      <a16:creationId xmlns:a16="http://schemas.microsoft.com/office/drawing/2014/main" id="{5378B768-7B99-B8E0-B85F-037FBAD6737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61661" y="3101760"/>
                  <a:ext cx="104331" cy="258786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</p:grp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D783F41B-95ED-D3C3-F5C5-54C18E4D99A7}"/>
                  </a:ext>
                </a:extLst>
              </p:cNvPr>
              <p:cNvSpPr/>
              <p:nvPr/>
            </p:nvSpPr>
            <p:spPr>
              <a:xfrm>
                <a:off x="7798379" y="2297402"/>
                <a:ext cx="1340351" cy="13459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LM Sans 10" pitchFamily="2" charset="77"/>
                </a:endParaRPr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6C871199-459E-E84B-B0FE-6752FB11B6D8}"/>
                </a:ext>
              </a:extLst>
            </p:cNvPr>
            <p:cNvGrpSpPr/>
            <p:nvPr/>
          </p:nvGrpSpPr>
          <p:grpSpPr>
            <a:xfrm>
              <a:off x="10281318" y="1014136"/>
              <a:ext cx="1340351" cy="1345944"/>
              <a:chOff x="7798379" y="2297402"/>
              <a:chExt cx="1340351" cy="1345944"/>
            </a:xfrm>
          </p:grpSpPr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D1A7FFEA-33C6-CACB-6BAF-515AF397E2BE}"/>
                  </a:ext>
                </a:extLst>
              </p:cNvPr>
              <p:cNvGrpSpPr/>
              <p:nvPr/>
            </p:nvGrpSpPr>
            <p:grpSpPr>
              <a:xfrm>
                <a:off x="8140890" y="2571790"/>
                <a:ext cx="655328" cy="788756"/>
                <a:chOff x="8119977" y="2571790"/>
                <a:chExt cx="655328" cy="788756"/>
              </a:xfrm>
            </p:grpSpPr>
            <p:sp>
              <p:nvSpPr>
                <p:cNvPr id="49" name="Freeform 10">
                  <a:extLst>
                    <a:ext uri="{FF2B5EF4-FFF2-40B4-BE49-F238E27FC236}">
                      <a16:creationId xmlns:a16="http://schemas.microsoft.com/office/drawing/2014/main" id="{D4B9FD23-7B00-8513-F9B0-6F4D42A4EB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19977" y="2571790"/>
                  <a:ext cx="164786" cy="762810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50" name="Freeform 7">
                  <a:extLst>
                    <a:ext uri="{FF2B5EF4-FFF2-40B4-BE49-F238E27FC236}">
                      <a16:creationId xmlns:a16="http://schemas.microsoft.com/office/drawing/2014/main" id="{91049416-1071-BF76-2060-58573FFCC04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171119" y="3101760"/>
                  <a:ext cx="104331" cy="258786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51" name="Freeform 10">
                  <a:extLst>
                    <a:ext uri="{FF2B5EF4-FFF2-40B4-BE49-F238E27FC236}">
                      <a16:creationId xmlns:a16="http://schemas.microsoft.com/office/drawing/2014/main" id="{AAE5E291-CC89-FC9E-BFA1-17645B332C5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365248" y="2571790"/>
                  <a:ext cx="164786" cy="762810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52" name="Freeform 7">
                  <a:extLst>
                    <a:ext uri="{FF2B5EF4-FFF2-40B4-BE49-F238E27FC236}">
                      <a16:creationId xmlns:a16="http://schemas.microsoft.com/office/drawing/2014/main" id="{74129621-9D0F-28ED-B5F6-EC5B039A84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416390" y="3101760"/>
                  <a:ext cx="104331" cy="258786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53" name="Freeform 10">
                  <a:extLst>
                    <a:ext uri="{FF2B5EF4-FFF2-40B4-BE49-F238E27FC236}">
                      <a16:creationId xmlns:a16="http://schemas.microsoft.com/office/drawing/2014/main" id="{B7EC00B7-DD19-321D-20B0-F5C6E0DDC4C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10519" y="2571790"/>
                  <a:ext cx="164786" cy="762810"/>
                </a:xfrm>
                <a:custGeom>
                  <a:avLst/>
                  <a:gdLst>
                    <a:gd name="T0" fmla="*/ 427 w 432"/>
                    <a:gd name="T1" fmla="*/ 754 h 1437"/>
                    <a:gd name="T2" fmla="*/ 165 w 432"/>
                    <a:gd name="T3" fmla="*/ 765 h 1437"/>
                    <a:gd name="T4" fmla="*/ 165 w 432"/>
                    <a:gd name="T5" fmla="*/ 776 h 1437"/>
                    <a:gd name="T6" fmla="*/ 40 w 432"/>
                    <a:gd name="T7" fmla="*/ 688 h 1437"/>
                    <a:gd name="T8" fmla="*/ 54 w 432"/>
                    <a:gd name="T9" fmla="*/ 541 h 1437"/>
                    <a:gd name="T10" fmla="*/ 54 w 432"/>
                    <a:gd name="T11" fmla="*/ 541 h 1437"/>
                    <a:gd name="T12" fmla="*/ 216 w 432"/>
                    <a:gd name="T13" fmla="*/ 307 h 1437"/>
                    <a:gd name="T14" fmla="*/ 336 w 432"/>
                    <a:gd name="T15" fmla="*/ 11 h 1437"/>
                    <a:gd name="T16" fmla="*/ 142 w 432"/>
                    <a:gd name="T17" fmla="*/ 262 h 1437"/>
                    <a:gd name="T18" fmla="*/ 22 w 432"/>
                    <a:gd name="T19" fmla="*/ 557 h 1437"/>
                    <a:gd name="T20" fmla="*/ 26 w 432"/>
                    <a:gd name="T21" fmla="*/ 557 h 1437"/>
                    <a:gd name="T22" fmla="*/ 11 w 432"/>
                    <a:gd name="T23" fmla="*/ 695 h 1437"/>
                    <a:gd name="T24" fmla="*/ 18 w 432"/>
                    <a:gd name="T25" fmla="*/ 711 h 1437"/>
                    <a:gd name="T26" fmla="*/ 165 w 432"/>
                    <a:gd name="T27" fmla="*/ 813 h 1437"/>
                    <a:gd name="T28" fmla="*/ 165 w 432"/>
                    <a:gd name="T29" fmla="*/ 831 h 1437"/>
                    <a:gd name="T30" fmla="*/ 205 w 432"/>
                    <a:gd name="T31" fmla="*/ 834 h 1437"/>
                    <a:gd name="T32" fmla="*/ 205 w 432"/>
                    <a:gd name="T33" fmla="*/ 1677 h 1437"/>
                    <a:gd name="T34" fmla="*/ 376 w 432"/>
                    <a:gd name="T35" fmla="*/ 2207 h 1437"/>
                    <a:gd name="T36" fmla="*/ 475 w 432"/>
                    <a:gd name="T37" fmla="*/ 2207 h 1437"/>
                    <a:gd name="T38" fmla="*/ 643 w 432"/>
                    <a:gd name="T39" fmla="*/ 1673 h 1437"/>
                    <a:gd name="T40" fmla="*/ 643 w 432"/>
                    <a:gd name="T41" fmla="*/ 839 h 1437"/>
                    <a:gd name="T42" fmla="*/ 691 w 432"/>
                    <a:gd name="T43" fmla="*/ 831 h 1437"/>
                    <a:gd name="T44" fmla="*/ 691 w 432"/>
                    <a:gd name="T45" fmla="*/ 765 h 1437"/>
                    <a:gd name="T46" fmla="*/ 427 w 432"/>
                    <a:gd name="T47" fmla="*/ 754 h 143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32"/>
                    <a:gd name="T73" fmla="*/ 0 h 1437"/>
                    <a:gd name="T74" fmla="*/ 432 w 432"/>
                    <a:gd name="T75" fmla="*/ 1437 h 143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32" h="1437">
                      <a:moveTo>
                        <a:pt x="267" y="471"/>
                      </a:moveTo>
                      <a:cubicBezTo>
                        <a:pt x="176" y="471"/>
                        <a:pt x="103" y="473"/>
                        <a:pt x="103" y="478"/>
                      </a:cubicBezTo>
                      <a:cubicBezTo>
                        <a:pt x="103" y="485"/>
                        <a:pt x="103" y="485"/>
                        <a:pt x="103" y="485"/>
                      </a:cubicBezTo>
                      <a:cubicBezTo>
                        <a:pt x="25" y="430"/>
                        <a:pt x="25" y="430"/>
                        <a:pt x="25" y="430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34" y="338"/>
                        <a:pt x="34" y="338"/>
                        <a:pt x="34" y="338"/>
                      </a:cubicBezTo>
                      <a:cubicBezTo>
                        <a:pt x="57" y="316"/>
                        <a:pt x="96" y="258"/>
                        <a:pt x="135" y="192"/>
                      </a:cubicBezTo>
                      <a:cubicBezTo>
                        <a:pt x="190" y="96"/>
                        <a:pt x="224" y="14"/>
                        <a:pt x="210" y="7"/>
                      </a:cubicBezTo>
                      <a:cubicBezTo>
                        <a:pt x="196" y="0"/>
                        <a:pt x="142" y="68"/>
                        <a:pt x="89" y="164"/>
                      </a:cubicBezTo>
                      <a:cubicBezTo>
                        <a:pt x="34" y="258"/>
                        <a:pt x="0" y="341"/>
                        <a:pt x="14" y="348"/>
                      </a:cubicBezTo>
                      <a:cubicBezTo>
                        <a:pt x="14" y="348"/>
                        <a:pt x="14" y="348"/>
                        <a:pt x="16" y="348"/>
                      </a:cubicBezTo>
                      <a:cubicBezTo>
                        <a:pt x="7" y="434"/>
                        <a:pt x="7" y="434"/>
                        <a:pt x="7" y="434"/>
                      </a:cubicBezTo>
                      <a:cubicBezTo>
                        <a:pt x="7" y="437"/>
                        <a:pt x="9" y="441"/>
                        <a:pt x="11" y="444"/>
                      </a:cubicBezTo>
                      <a:cubicBezTo>
                        <a:pt x="103" y="508"/>
                        <a:pt x="103" y="508"/>
                        <a:pt x="103" y="508"/>
                      </a:cubicBezTo>
                      <a:cubicBezTo>
                        <a:pt x="103" y="519"/>
                        <a:pt x="103" y="519"/>
                        <a:pt x="103" y="519"/>
                      </a:cubicBezTo>
                      <a:cubicBezTo>
                        <a:pt x="103" y="519"/>
                        <a:pt x="112" y="521"/>
                        <a:pt x="128" y="521"/>
                      </a:cubicBezTo>
                      <a:cubicBezTo>
                        <a:pt x="128" y="1048"/>
                        <a:pt x="128" y="1048"/>
                        <a:pt x="128" y="1048"/>
                      </a:cubicBezTo>
                      <a:cubicBezTo>
                        <a:pt x="235" y="1379"/>
                        <a:pt x="235" y="1379"/>
                        <a:pt x="235" y="1379"/>
                      </a:cubicBezTo>
                      <a:cubicBezTo>
                        <a:pt x="263" y="1437"/>
                        <a:pt x="270" y="1437"/>
                        <a:pt x="297" y="1379"/>
                      </a:cubicBezTo>
                      <a:cubicBezTo>
                        <a:pt x="402" y="1045"/>
                        <a:pt x="402" y="1045"/>
                        <a:pt x="402" y="1045"/>
                      </a:cubicBezTo>
                      <a:cubicBezTo>
                        <a:pt x="402" y="524"/>
                        <a:pt x="402" y="524"/>
                        <a:pt x="402" y="524"/>
                      </a:cubicBezTo>
                      <a:cubicBezTo>
                        <a:pt x="420" y="521"/>
                        <a:pt x="432" y="521"/>
                        <a:pt x="432" y="519"/>
                      </a:cubicBezTo>
                      <a:cubicBezTo>
                        <a:pt x="432" y="478"/>
                        <a:pt x="432" y="478"/>
                        <a:pt x="432" y="478"/>
                      </a:cubicBezTo>
                      <a:cubicBezTo>
                        <a:pt x="432" y="473"/>
                        <a:pt x="359" y="471"/>
                        <a:pt x="267" y="471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  <p:sp>
              <p:nvSpPr>
                <p:cNvPr id="54" name="Freeform 7">
                  <a:extLst>
                    <a:ext uri="{FF2B5EF4-FFF2-40B4-BE49-F238E27FC236}">
                      <a16:creationId xmlns:a16="http://schemas.microsoft.com/office/drawing/2014/main" id="{D13F8774-114F-4C65-1C07-56DD48DA409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8661661" y="3101760"/>
                  <a:ext cx="104331" cy="258786"/>
                </a:xfrm>
                <a:custGeom>
                  <a:avLst/>
                  <a:gdLst>
                    <a:gd name="T0" fmla="*/ 0 w 2300"/>
                    <a:gd name="T1" fmla="*/ 0 h 4067"/>
                    <a:gd name="T2" fmla="*/ 0 w 2300"/>
                    <a:gd name="T3" fmla="*/ 161 h 4067"/>
                    <a:gd name="T4" fmla="*/ 172 w 2300"/>
                    <a:gd name="T5" fmla="*/ 690 h 4067"/>
                    <a:gd name="T6" fmla="*/ 274 w 2300"/>
                    <a:gd name="T7" fmla="*/ 690 h 4067"/>
                    <a:gd name="T8" fmla="*/ 438 w 2300"/>
                    <a:gd name="T9" fmla="*/ 157 h 4067"/>
                    <a:gd name="T10" fmla="*/ 438 w 2300"/>
                    <a:gd name="T11" fmla="*/ 0 h 4067"/>
                    <a:gd name="T12" fmla="*/ 0 w 2300"/>
                    <a:gd name="T13" fmla="*/ 0 h 40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00"/>
                    <a:gd name="T22" fmla="*/ 0 h 4067"/>
                    <a:gd name="T23" fmla="*/ 2300 w 2300"/>
                    <a:gd name="T24" fmla="*/ 4067 h 406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00" h="4067">
                      <a:moveTo>
                        <a:pt x="0" y="0"/>
                      </a:moveTo>
                      <a:cubicBezTo>
                        <a:pt x="0" y="837"/>
                        <a:pt x="0" y="837"/>
                        <a:pt x="0" y="837"/>
                      </a:cubicBezTo>
                      <a:cubicBezTo>
                        <a:pt x="901" y="3592"/>
                        <a:pt x="901" y="3592"/>
                        <a:pt x="901" y="3592"/>
                      </a:cubicBezTo>
                      <a:cubicBezTo>
                        <a:pt x="1150" y="4048"/>
                        <a:pt x="1189" y="4067"/>
                        <a:pt x="1438" y="3592"/>
                      </a:cubicBezTo>
                      <a:cubicBezTo>
                        <a:pt x="2300" y="818"/>
                        <a:pt x="2300" y="818"/>
                        <a:pt x="2300" y="818"/>
                      </a:cubicBezTo>
                      <a:cubicBezTo>
                        <a:pt x="2300" y="0"/>
                        <a:pt x="2300" y="0"/>
                        <a:pt x="230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E67C8">
                    <a:alpha val="25098"/>
                  </a:srgb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GB" altLang="fr-FR" sz="1400">
                    <a:latin typeface="LM Sans 10" pitchFamily="2" charset="77"/>
                  </a:endParaRPr>
                </a:p>
              </p:txBody>
            </p:sp>
          </p:grpSp>
          <p:sp>
            <p:nvSpPr>
              <p:cNvPr id="48" name="Rectangle : coins arrondis 47">
                <a:extLst>
                  <a:ext uri="{FF2B5EF4-FFF2-40B4-BE49-F238E27FC236}">
                    <a16:creationId xmlns:a16="http://schemas.microsoft.com/office/drawing/2014/main" id="{1733D92A-4AD0-699A-775B-DE28F4D63CA8}"/>
                  </a:ext>
                </a:extLst>
              </p:cNvPr>
              <p:cNvSpPr/>
              <p:nvPr/>
            </p:nvSpPr>
            <p:spPr>
              <a:xfrm>
                <a:off x="7798379" y="2297402"/>
                <a:ext cx="1340351" cy="13459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atin typeface="LM Sans 10" pitchFamily="2" charset="77"/>
                </a:endParaRPr>
              </a:p>
            </p:txBody>
          </p:sp>
        </p:grp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FDE4BEA-F3E5-1D81-9EC9-458817613CE1}"/>
                </a:ext>
              </a:extLst>
            </p:cNvPr>
            <p:cNvSpPr txBox="1"/>
            <p:nvPr/>
          </p:nvSpPr>
          <p:spPr>
            <a:xfrm>
              <a:off x="10187607" y="2529855"/>
              <a:ext cx="152777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0" i="0" u="none" strike="noStrike" dirty="0">
                  <a:solidFill>
                    <a:srgbClr val="000000"/>
                  </a:solidFill>
                  <a:effectLst/>
                  <a:latin typeface="LM Sans 10" pitchFamily="2" charset="77"/>
                </a:rPr>
                <a:t>Condition B</a:t>
              </a:r>
              <a:endParaRPr lang="fr-FR" sz="1600" dirty="0">
                <a:latin typeface="LM Sans 10" pitchFamily="2" charset="77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A223DF6-FA40-5C12-D7F4-7A40DA409D12}"/>
              </a:ext>
            </a:extLst>
          </p:cNvPr>
          <p:cNvSpPr/>
          <p:nvPr/>
        </p:nvSpPr>
        <p:spPr>
          <a:xfrm>
            <a:off x="9423805" y="4090123"/>
            <a:ext cx="1800000" cy="180000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LM Sans 10" pitchFamily="2" charset="77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28BEB99-CF0B-A28C-6DF6-5B975C7F5C8B}"/>
              </a:ext>
            </a:extLst>
          </p:cNvPr>
          <p:cNvCxnSpPr>
            <a:cxnSpLocks/>
          </p:cNvCxnSpPr>
          <p:nvPr/>
        </p:nvCxnSpPr>
        <p:spPr>
          <a:xfrm>
            <a:off x="9155186" y="4057307"/>
            <a:ext cx="19625" cy="1832816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7E08DED-199B-FA79-DBAB-5DDC770333ED}"/>
              </a:ext>
            </a:extLst>
          </p:cNvPr>
          <p:cNvSpPr txBox="1"/>
          <p:nvPr/>
        </p:nvSpPr>
        <p:spPr>
          <a:xfrm>
            <a:off x="7974642" y="4615003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LM Sans 10" pitchFamily="2" charset="77"/>
              </a:rPr>
              <a:t>P </a:t>
            </a:r>
          </a:p>
          <a:p>
            <a:pPr algn="ctr"/>
            <a:r>
              <a:rPr lang="fr-FR" dirty="0">
                <a:solidFill>
                  <a:schemeClr val="accent2"/>
                </a:solidFill>
                <a:latin typeface="LM Sans 10" pitchFamily="2" charset="77"/>
              </a:rPr>
              <a:t>peptides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091E6ED-D977-7F3A-52D0-4A5567B293E9}"/>
              </a:ext>
            </a:extLst>
          </p:cNvPr>
          <p:cNvCxnSpPr>
            <a:cxnSpLocks/>
          </p:cNvCxnSpPr>
          <p:nvPr/>
        </p:nvCxnSpPr>
        <p:spPr>
          <a:xfrm>
            <a:off x="9383113" y="3847788"/>
            <a:ext cx="1840692" cy="0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A3093D49-5401-6738-9E6A-A5EF2176CB64}"/>
              </a:ext>
            </a:extLst>
          </p:cNvPr>
          <p:cNvSpPr txBox="1"/>
          <p:nvPr/>
        </p:nvSpPr>
        <p:spPr>
          <a:xfrm>
            <a:off x="9599075" y="3403863"/>
            <a:ext cx="133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  <a:latin typeface="LM Sans 10" pitchFamily="2" charset="77"/>
              </a:rPr>
              <a:t>N </a:t>
            </a:r>
            <a:r>
              <a:rPr lang="fr-FR" dirty="0" err="1">
                <a:solidFill>
                  <a:schemeClr val="accent1"/>
                </a:solidFill>
                <a:latin typeface="LM Sans 10" pitchFamily="2" charset="77"/>
              </a:rPr>
              <a:t>samples</a:t>
            </a:r>
            <a:endParaRPr lang="fr-FR" dirty="0">
              <a:solidFill>
                <a:schemeClr val="accent1"/>
              </a:solidFill>
              <a:latin typeface="LM Sans 10" pitchFamily="2" charset="77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25ECD042-E491-286C-0ACD-BC810D199E1C}"/>
              </a:ext>
            </a:extLst>
          </p:cNvPr>
          <p:cNvCxnSpPr>
            <a:cxnSpLocks/>
          </p:cNvCxnSpPr>
          <p:nvPr/>
        </p:nvCxnSpPr>
        <p:spPr>
          <a:xfrm>
            <a:off x="10323805" y="4090123"/>
            <a:ext cx="0" cy="18000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C2D9FA8-AE07-3534-410C-A2D41C40CE90}"/>
                  </a:ext>
                </a:extLst>
              </p:cNvPr>
              <p:cNvSpPr txBox="1"/>
              <p:nvPr/>
            </p:nvSpPr>
            <p:spPr>
              <a:xfrm>
                <a:off x="9508250" y="4793018"/>
                <a:ext cx="765979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fr-FR" sz="2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fr-FR" sz="20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LM Sans 10" pitchFamily="2" charset="77"/>
                </a:endParaRPr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C2D9FA8-AE07-3534-410C-A2D41C40C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250" y="4793018"/>
                <a:ext cx="765979" cy="427618"/>
              </a:xfrm>
              <a:prstGeom prst="rect">
                <a:avLst/>
              </a:prstGeom>
              <a:blipFill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36AFA73-8747-7281-5F66-7D615F989417}"/>
                  </a:ext>
                </a:extLst>
              </p:cNvPr>
              <p:cNvSpPr txBox="1"/>
              <p:nvPr/>
            </p:nvSpPr>
            <p:spPr>
              <a:xfrm>
                <a:off x="10421004" y="4793018"/>
                <a:ext cx="764376" cy="4276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fr-FR" sz="20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𝐩</m:t>
                          </m:r>
                          <m:r>
                            <a:rPr lang="fr-FR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𝐁</m:t>
                          </m:r>
                          <m:r>
                            <a:rPr lang="fr-FR" sz="20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LM Sans 10" pitchFamily="2" charset="77"/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36AFA73-8747-7281-5F66-7D615F989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004" y="4793018"/>
                <a:ext cx="764376" cy="427618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13">
            <a:extLst>
              <a:ext uri="{FF2B5EF4-FFF2-40B4-BE49-F238E27FC236}">
                <a16:creationId xmlns:a16="http://schemas.microsoft.com/office/drawing/2014/main" id="{74E94D72-2AC9-D516-145C-0D5872EBD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proteomic analysis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6A19B8A9-6255-7FC6-2BF3-7B72E822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FBCB7097-1498-5621-E51A-9A1F764E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2</a:t>
            </a:fld>
            <a:r>
              <a:rPr lang="en-GB" dirty="0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387622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B9579-B30C-DB88-324D-89673893E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51" y="935136"/>
            <a:ext cx="7471700" cy="560377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AE4BE47-AACF-0AC6-A60C-A441A8CE83AF}"/>
              </a:ext>
            </a:extLst>
          </p:cNvPr>
          <p:cNvSpPr txBox="1"/>
          <p:nvPr/>
        </p:nvSpPr>
        <p:spPr>
          <a:xfrm>
            <a:off x="431608" y="1430493"/>
            <a:ext cx="3135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LM Sans 10" pitchFamily="2" charset="77"/>
                <a:cs typeface="Calibri Light" panose="020F0302020204030204" pitchFamily="34" charset="0"/>
              </a:rPr>
              <a:t>Dataset with missing values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A24966-A0AB-4893-8E01-A1F823F27788}"/>
              </a:ext>
            </a:extLst>
          </p:cNvPr>
          <p:cNvSpPr txBox="1"/>
          <p:nvPr/>
        </p:nvSpPr>
        <p:spPr>
          <a:xfrm>
            <a:off x="1037543" y="405732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LM Sans 10" pitchFamily="2" charset="77"/>
                <a:cs typeface="Calibri Light" panose="020F0302020204030204" pitchFamily="34" charset="0"/>
              </a:rPr>
              <a:t>Imputed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C993A9E-9E73-71A8-6BFE-5907270C0843}"/>
                  </a:ext>
                </a:extLst>
              </p:cNvPr>
              <p:cNvSpPr txBox="1"/>
              <p:nvPr/>
            </p:nvSpPr>
            <p:spPr>
              <a:xfrm>
                <a:off x="1049309" y="1805203"/>
                <a:ext cx="1900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>
                    <a:latin typeface="LM Sans 10" pitchFamily="2" charset="77"/>
                    <a:cs typeface="Calibri Light" panose="020F0302020204030204" pitchFamily="34" charset="0"/>
                  </a:rPr>
                  <a:t>e.g.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1, 3, 7, 9, </m:t>
                        </m:r>
                        <m:r>
                          <a:rPr lang="fr-FR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fr-FR" sz="2000" dirty="0">
                  <a:latin typeface="LM Sans 10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1C993A9E-9E73-71A8-6BFE-5907270C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09" y="1805203"/>
                <a:ext cx="1900392" cy="400110"/>
              </a:xfrm>
              <a:prstGeom prst="rect">
                <a:avLst/>
              </a:prstGeom>
              <a:blipFill>
                <a:blip r:embed="rId3"/>
                <a:stretch>
                  <a:fillRect l="-3311" t="-937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F751E47-7F75-F5BE-F4A3-9CF7D90910DA}"/>
                  </a:ext>
                </a:extLst>
              </p:cNvPr>
              <p:cNvSpPr txBox="1"/>
              <p:nvPr/>
            </p:nvSpPr>
            <p:spPr>
              <a:xfrm>
                <a:off x="997757" y="4473322"/>
                <a:ext cx="20034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000" dirty="0" smtClean="0">
                          <a:latin typeface="LM Sans 10" pitchFamily="2" charset="77"/>
                          <a:cs typeface="Calibri Light" panose="020F030202020403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fr-FR" sz="2000" dirty="0" smtClean="0">
                          <a:latin typeface="LM Sans 10" pitchFamily="2" charset="77"/>
                          <a:cs typeface="Calibri Light" panose="020F030202020403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 sz="2000" dirty="0" smtClean="0">
                          <a:latin typeface="LM Sans 10" pitchFamily="2" charset="77"/>
                          <a:cs typeface="Calibri Light" panose="020F030202020403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fr-FR" sz="2000" dirty="0" smtClean="0">
                          <a:latin typeface="LM Sans 10" pitchFamily="2" charset="77"/>
                          <a:cs typeface="Calibri Light" panose="020F0302020204030204" pitchFamily="34" charset="0"/>
                        </a:rPr>
                        <m:t>.</m:t>
                      </m:r>
                      <m:r>
                        <a:rPr lang="fr-FR" sz="20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1, 3, 7, 9, </m:t>
                          </m:r>
                          <m:r>
                            <a:rPr lang="fr-FR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fr-FR" sz="2000" dirty="0">
                  <a:latin typeface="LM Sans 10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F751E47-7F75-F5BE-F4A3-9CF7D9091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57" y="4473322"/>
                <a:ext cx="2003497" cy="400110"/>
              </a:xfrm>
              <a:prstGeom prst="rect">
                <a:avLst/>
              </a:prstGeom>
              <a:blipFill>
                <a:blip r:embed="rId4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436F48D0-B251-7462-D84D-660C5D550483}"/>
              </a:ext>
            </a:extLst>
          </p:cNvPr>
          <p:cNvSpPr txBox="1"/>
          <p:nvPr/>
        </p:nvSpPr>
        <p:spPr>
          <a:xfrm>
            <a:off x="7788875" y="950662"/>
            <a:ext cx="43866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effectLst/>
                <a:latin typeface="Courier New" panose="02070309020205020404" pitchFamily="49" charset="0"/>
              </a:rPr>
              <a:t>EVQELAQEAAER (sp</a:t>
            </a:r>
            <a:r>
              <a:rPr lang="fr-FR" sz="1600" dirty="0">
                <a:effectLst/>
                <a:latin typeface="Arial" panose="020B0604020202020204" pitchFamily="34" charset="0"/>
              </a:rPr>
              <a:t>|</a:t>
            </a:r>
            <a:r>
              <a:rPr lang="fr-FR" sz="1600" dirty="0">
                <a:effectLst/>
                <a:latin typeface="Courier New" panose="02070309020205020404" pitchFamily="49" charset="0"/>
              </a:rPr>
              <a:t>F4I893</a:t>
            </a:r>
            <a:r>
              <a:rPr lang="fr-FR" sz="1600" dirty="0">
                <a:effectLst/>
                <a:latin typeface="Arial" panose="020B0604020202020204" pitchFamily="34" charset="0"/>
              </a:rPr>
              <a:t>|</a:t>
            </a:r>
            <a:r>
              <a:rPr lang="fr-FR" sz="1600" dirty="0">
                <a:effectLst/>
                <a:latin typeface="Courier New" panose="02070309020205020404" pitchFamily="49" charset="0"/>
              </a:rPr>
              <a:t>ILA ARATH)</a:t>
            </a:r>
            <a:endParaRPr lang="fr-FR" sz="1600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BF7579FE-78DC-3E72-7CA5-1E63183B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mirage of imputed data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D8351D-5945-5664-817E-8AB2795D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5F19FA5-7B09-DFCB-D3EF-BA90E0E1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14/23</a:t>
            </a:r>
          </a:p>
        </p:txBody>
      </p:sp>
    </p:spTree>
    <p:extLst>
      <p:ext uri="{BB962C8B-B14F-4D97-AF65-F5344CB8AC3E}">
        <p14:creationId xmlns:p14="http://schemas.microsoft.com/office/powerpoint/2010/main" val="1914420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2E2FC-7A69-C7DD-A79F-1B0A5AB2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Imputation with uncorrelated peptides?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DCACE9-ABB3-482D-933C-28CF69E42C29}"/>
              </a:ext>
            </a:extLst>
          </p:cNvPr>
          <p:cNvSpPr txBox="1"/>
          <p:nvPr/>
        </p:nvSpPr>
        <p:spPr>
          <a:xfrm>
            <a:off x="869753" y="4250036"/>
            <a:ext cx="99898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Police système Courant"/>
              <a:buChar char="→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Observed data already bear all the useful information.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Police système Courant"/>
              <a:buChar char="→"/>
            </a:pPr>
            <a:endParaRPr lang="en-GB" sz="2000" dirty="0">
              <a:latin typeface="LM Sans 10" pitchFamily="2" charset="77"/>
              <a:cs typeface="Calibri Light" panose="020F0302020204030204" pitchFamily="34" charset="0"/>
            </a:endParaRP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Police système Courant"/>
              <a:buChar char="→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As if unobserved values could be ignored without effect on the posterior distribution.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37B7ED-753E-64E0-9931-28EC35517693}"/>
              </a:ext>
            </a:extLst>
          </p:cNvPr>
          <p:cNvSpPr txBox="1"/>
          <p:nvPr/>
        </p:nvSpPr>
        <p:spPr>
          <a:xfrm>
            <a:off x="5345072" y="5731546"/>
            <a:ext cx="6123792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  <a:latin typeface="LM Sans 10" pitchFamily="2" charset="77"/>
                <a:cs typeface="Calibri Light" panose="020F0302020204030204" pitchFamily="34" charset="0"/>
              </a:rPr>
              <a:t>Only when peptides are uncorrelated and MAR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6426926-978C-0768-AA6E-10B297C2F24C}"/>
                  </a:ext>
                </a:extLst>
              </p:cNvPr>
              <p:cNvSpPr txBox="1"/>
              <p:nvPr/>
            </p:nvSpPr>
            <p:spPr>
              <a:xfrm>
                <a:off x="1540369" y="964001"/>
                <a:ext cx="6994992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𝐨𝐛𝐬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fr-F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20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𝐨𝐛𝐬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𝐢𝐦𝐩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𝐢𝐦𝐩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20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𝐨𝐛𝐬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1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𝐢𝐦𝐩</m:t>
                              </m:r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26426926-978C-0768-AA6E-10B297C2F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369" y="964001"/>
                <a:ext cx="6994992" cy="807272"/>
              </a:xfrm>
              <a:prstGeom prst="rect">
                <a:avLst/>
              </a:prstGeom>
              <a:blipFill>
                <a:blip r:embed="rId2"/>
                <a:stretch>
                  <a:fillRect t="-152308" b="-2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566160-050B-54D6-355F-8A7698DB6965}"/>
                  </a:ext>
                </a:extLst>
              </p:cNvPr>
              <p:cNvSpPr txBox="1"/>
              <p:nvPr/>
            </p:nvSpPr>
            <p:spPr>
              <a:xfrm>
                <a:off x="3087106" y="1868571"/>
                <a:ext cx="6017787" cy="9091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fr-FR" sz="20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  <m: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b="1" i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𝐨𝐛𝐬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  <m: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b="1" i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𝐢𝐦𝐩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d>
                                    <m:d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  <m: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b="1" i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𝐢𝐦𝐩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fr-FR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y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k</m:t>
                                          </m:r>
                                        </m:sub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000" i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  <m:r>
                                            <a:rPr lang="fr-FR" sz="20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d>
                                            <m:dPr>
                                              <m:ctrlPr>
                                                <a:rPr lang="fr-FR" sz="2000" b="1" i="1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sz="2000" b="1" i="0">
                                                  <a:solidFill>
                                                    <a:srgbClr val="7030A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𝐨𝐛𝐬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dy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fr-FR" sz="2000" i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,(</m:t>
                                      </m:r>
                                      <m:r>
                                        <a:rPr lang="fr-FR" sz="2000" b="1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𝐢𝐦𝐩</m:t>
                                      </m:r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9566160-050B-54D6-355F-8A7698DB6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06" y="1868571"/>
                <a:ext cx="6017787" cy="909160"/>
              </a:xfrm>
              <a:prstGeom prst="rect">
                <a:avLst/>
              </a:prstGeom>
              <a:blipFill>
                <a:blip r:embed="rId3"/>
                <a:stretch>
                  <a:fillRect l="-11555" t="-129167" r="-10714" b="-19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BC37D7C-580D-57CC-D30D-FD05C3A91ACF}"/>
                  </a:ext>
                </a:extLst>
              </p:cNvPr>
              <p:cNvSpPr txBox="1"/>
              <p:nvPr/>
            </p:nvSpPr>
            <p:spPr>
              <a:xfrm>
                <a:off x="3087106" y="2875029"/>
                <a:ext cx="6017787" cy="9091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fr-FR" sz="20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fr-FR" sz="2000" i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fr-FR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𝐨𝐛𝐬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7BC37D7C-580D-57CC-D30D-FD05C3A91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106" y="2875029"/>
                <a:ext cx="6017787" cy="909160"/>
              </a:xfrm>
              <a:prstGeom prst="rect">
                <a:avLst/>
              </a:prstGeom>
              <a:blipFill>
                <a:blip r:embed="rId4"/>
                <a:stretch>
                  <a:fillRect l="-11555" t="-106849" b="-158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F7288E-98F6-5248-BF04-0F89BA81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2E1BD8-DCEE-2C98-312C-FB7C9AF3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15/23</a:t>
            </a:r>
          </a:p>
        </p:txBody>
      </p:sp>
    </p:spTree>
    <p:extLst>
      <p:ext uri="{BB962C8B-B14F-4D97-AF65-F5344CB8AC3E}">
        <p14:creationId xmlns:p14="http://schemas.microsoft.com/office/powerpoint/2010/main" val="57252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F993B-FB28-4068-A5AF-B89922BB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mirage of imputed data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222DC1B-E745-A4C4-922A-CE9D1233DECA}"/>
                  </a:ext>
                </a:extLst>
              </p:cNvPr>
              <p:cNvSpPr txBox="1"/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GB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for 10 samples per group with missing values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222DC1B-E745-A4C4-922A-CE9D1233D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8D0AA389-2FB8-2FA6-D267-2A534147B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47" y="805676"/>
            <a:ext cx="9831506" cy="290571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ABDAC1CA-85D9-ADF9-4E99-EB54973A1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4E9727A-5908-D262-0A4A-C4957198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16/23</a:t>
            </a:r>
          </a:p>
        </p:txBody>
      </p:sp>
    </p:spTree>
    <p:extLst>
      <p:ext uri="{BB962C8B-B14F-4D97-AF65-F5344CB8AC3E}">
        <p14:creationId xmlns:p14="http://schemas.microsoft.com/office/powerpoint/2010/main" val="149159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F993B-FB28-4068-A5AF-B89922BB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mirage of imputed data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AE9C17-3656-4212-B69D-73C2879DA295}"/>
              </a:ext>
            </a:extLst>
          </p:cNvPr>
          <p:cNvSpPr txBox="1"/>
          <p:nvPr/>
        </p:nvSpPr>
        <p:spPr>
          <a:xfrm>
            <a:off x="681317" y="4460369"/>
            <a:ext cx="10602930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In all contexts, robust recovery of the mean difference regardless of missing data.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222DC1B-E745-A4C4-922A-CE9D1233DECA}"/>
                  </a:ext>
                </a:extLst>
              </p:cNvPr>
              <p:cNvSpPr txBox="1"/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GB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for 10 samples per group with missing values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222DC1B-E745-A4C4-922A-CE9D1233D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8D0AA389-2FB8-2FA6-D267-2A534147B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247" y="805676"/>
            <a:ext cx="9831506" cy="2905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4F0B6-ED75-41DD-8A08-63D102A06304}"/>
              </a:ext>
            </a:extLst>
          </p:cNvPr>
          <p:cNvSpPr/>
          <p:nvPr/>
        </p:nvSpPr>
        <p:spPr>
          <a:xfrm>
            <a:off x="4211709" y="1748118"/>
            <a:ext cx="1263933" cy="183564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718024-C1B1-CC48-1821-FE85AD0D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6CC96CC-5FEA-B198-5191-E47DA0B7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16/23</a:t>
            </a:r>
          </a:p>
        </p:txBody>
      </p:sp>
    </p:spTree>
    <p:extLst>
      <p:ext uri="{BB962C8B-B14F-4D97-AF65-F5344CB8AC3E}">
        <p14:creationId xmlns:p14="http://schemas.microsoft.com/office/powerpoint/2010/main" val="136125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8D98BB4-147F-4A50-05CD-739CB5ABD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47" y="805676"/>
            <a:ext cx="9831506" cy="29057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7F993B-FB28-4068-A5AF-B89922BB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mirage of imputed data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4F0B6-ED75-41DD-8A08-63D102A06304}"/>
              </a:ext>
            </a:extLst>
          </p:cNvPr>
          <p:cNvSpPr/>
          <p:nvPr/>
        </p:nvSpPr>
        <p:spPr>
          <a:xfrm>
            <a:off x="5512785" y="1748120"/>
            <a:ext cx="2854274" cy="184247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AE9C17-3656-4212-B69D-73C2879DA295}"/>
              </a:ext>
            </a:extLst>
          </p:cNvPr>
          <p:cNvSpPr txBox="1"/>
          <p:nvPr/>
        </p:nvSpPr>
        <p:spPr>
          <a:xfrm>
            <a:off x="681317" y="4460369"/>
            <a:ext cx="10602930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In all contexts, robust recovery of the mean difference regardless of missing data.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Uncertainty calibration is not valid anymore when imputing missing data = overconfidence.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56ACA6-3BAD-4493-B093-FF976C6E1BDD}"/>
                  </a:ext>
                </a:extLst>
              </p:cNvPr>
              <p:cNvSpPr txBox="1"/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GB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for 10 samples per group with missing values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A56ACA6-3BAD-4493-B093-FF976C6E1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52EF99-F78B-2016-466A-D43BD875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D3BA056-38A8-D09A-BA09-A7F454ECD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16/23</a:t>
            </a:r>
          </a:p>
        </p:txBody>
      </p:sp>
    </p:spTree>
    <p:extLst>
      <p:ext uri="{BB962C8B-B14F-4D97-AF65-F5344CB8AC3E}">
        <p14:creationId xmlns:p14="http://schemas.microsoft.com/office/powerpoint/2010/main" val="31832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F993B-FB28-4068-A5AF-B89922BB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mirage of imputed data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AE9C17-3656-4212-B69D-73C2879DA295}"/>
              </a:ext>
            </a:extLst>
          </p:cNvPr>
          <p:cNvSpPr txBox="1"/>
          <p:nvPr/>
        </p:nvSpPr>
        <p:spPr>
          <a:xfrm>
            <a:off x="681317" y="4460369"/>
            <a:ext cx="1060293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In all contexts, robust recovery of the mean difference regardless of missing data.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Uncertainty calibration is not valid anymore when imputing missing data = overconfidence.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Hypothesis testing severely struggles with missing data, and no options seem desirable.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33B4BEB-F9DA-9225-AFC6-F39863DECD4B}"/>
                  </a:ext>
                </a:extLst>
              </p:cNvPr>
              <p:cNvSpPr txBox="1"/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Results for 1,000 realisations of comparisons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cs typeface="Calibri Light" panose="020F0302020204030204" pitchFamily="34" charset="0"/>
                  </a:rPr>
                  <a:t> vs </a:t>
                </a:r>
                <a14:m>
                  <m:oMath xmlns:m="http://schemas.openxmlformats.org/officeDocument/2006/math">
                    <m:r>
                      <a:rPr lang="en-GB" sz="1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GB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GB" sz="1800" dirty="0">
                    <a:latin typeface="LM Sans 10" pitchFamily="2" charset="77"/>
                    <a:ea typeface="Cambria Math" panose="02040503050406030204" pitchFamily="18" charset="0"/>
                    <a:cs typeface="Calibri Light" panose="020F0302020204030204" pitchFamily="34" charset="0"/>
                  </a:rPr>
                  <a:t> for 10 samples per group with missing values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A33B4BEB-F9DA-9225-AFC6-F39863DEC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6" y="3628080"/>
                <a:ext cx="11033761" cy="462242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C6303348-7621-2A57-467F-55EA6D3DC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47" y="805676"/>
            <a:ext cx="9831506" cy="2905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24F0B6-ED75-41DD-8A08-63D102A06304}"/>
              </a:ext>
            </a:extLst>
          </p:cNvPr>
          <p:cNvSpPr/>
          <p:nvPr/>
        </p:nvSpPr>
        <p:spPr>
          <a:xfrm>
            <a:off x="8338802" y="1749972"/>
            <a:ext cx="2503369" cy="183536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A667884-5A53-E3C7-ECC2-B8CD6FE5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0102A16-0E11-C53F-F6C0-DA47A17A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16/23</a:t>
            </a:r>
          </a:p>
        </p:txBody>
      </p:sp>
    </p:spTree>
    <p:extLst>
      <p:ext uri="{BB962C8B-B14F-4D97-AF65-F5344CB8AC3E}">
        <p14:creationId xmlns:p14="http://schemas.microsoft.com/office/powerpoint/2010/main" val="508147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6D3D5DA-2D54-3A72-19BB-64F2EFF84279}"/>
              </a:ext>
            </a:extLst>
          </p:cNvPr>
          <p:cNvSpPr txBox="1"/>
          <p:nvPr/>
        </p:nvSpPr>
        <p:spPr>
          <a:xfrm>
            <a:off x="135925" y="843059"/>
            <a:ext cx="6104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anose="02070309020205020404" pitchFamily="49" charset="0"/>
              </a:rPr>
              <a:t>sp|F4I893|ILA ARATH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15BCDA5-0A6F-CB42-CA5F-FCC9272C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protein inference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A86C1C-4D89-BB10-ABE1-340D555E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1C03C72-918C-FDE7-4652-597BA5A7A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17/23</a:t>
            </a:r>
          </a:p>
        </p:txBody>
      </p:sp>
      <p:pic>
        <p:nvPicPr>
          <p:cNvPr id="2" name="Image 1" descr="Une image contenant texte, diagramme, ligne, Tracé&#10;&#10;Le contenu généré par l’IA peut être incorrect.">
            <a:extLst>
              <a:ext uri="{FF2B5EF4-FFF2-40B4-BE49-F238E27FC236}">
                <a16:creationId xmlns:a16="http://schemas.microsoft.com/office/drawing/2014/main" id="{79F31050-4F20-7910-17C6-F8C35C069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1" y="1304481"/>
            <a:ext cx="9410179" cy="52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0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9365C-5823-166E-A9A2-722A3F60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to the multivariate case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80E700-37A4-180F-1C04-FAECA756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462" y="956543"/>
            <a:ext cx="2823375" cy="37345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B7422D-7138-99C5-4EDF-37AEB24555FF}"/>
              </a:ext>
            </a:extLst>
          </p:cNvPr>
          <p:cNvSpPr txBox="1"/>
          <p:nvPr/>
        </p:nvSpPr>
        <p:spPr>
          <a:xfrm>
            <a:off x="346183" y="958992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Linear hierarchical model: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7D6F68-A067-0760-F923-DF80238E7DF2}"/>
              </a:ext>
            </a:extLst>
          </p:cNvPr>
          <p:cNvSpPr txBox="1"/>
          <p:nvPr/>
        </p:nvSpPr>
        <p:spPr>
          <a:xfrm>
            <a:off x="381071" y="2048710"/>
            <a:ext cx="87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Priors: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5705A7-0A80-C087-7961-CC7AD894D3AD}"/>
                  </a:ext>
                </a:extLst>
              </p:cNvPr>
              <p:cNvSpPr txBox="1"/>
              <p:nvPr/>
            </p:nvSpPr>
            <p:spPr>
              <a:xfrm>
                <a:off x="1742943" y="1441641"/>
                <a:ext cx="6102257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=1,…,</m:t>
                      </m:r>
                      <m:r>
                        <m:rPr>
                          <m:sty m:val="p"/>
                        </m:rP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5705A7-0A80-C087-7961-CC7AD894D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43" y="1441641"/>
                <a:ext cx="6102257" cy="42377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A4B6D04-1F0E-F8B2-E487-329561D67912}"/>
                  </a:ext>
                </a:extLst>
              </p:cNvPr>
              <p:cNvSpPr txBox="1"/>
              <p:nvPr/>
            </p:nvSpPr>
            <p:spPr>
              <a:xfrm>
                <a:off x="2068964" y="2414264"/>
                <a:ext cx="3280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𝒩𝒲</m:t>
                          </m:r>
                        </m:e>
                        <m:sup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A4B6D04-1F0E-F8B2-E487-329561D6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64" y="2414264"/>
                <a:ext cx="3280065" cy="307777"/>
              </a:xfrm>
              <a:prstGeom prst="rect">
                <a:avLst/>
              </a:prstGeom>
              <a:blipFill>
                <a:blip r:embed="rId4"/>
                <a:stretch>
                  <a:fillRect l="-1158" t="-8000" r="-2317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A0C79B8-BD1B-2824-DAFC-823DF692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C7F7AAF-140B-29FB-CD3C-871823A6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18/23</a:t>
            </a:r>
          </a:p>
        </p:txBody>
      </p:sp>
    </p:spTree>
    <p:extLst>
      <p:ext uri="{BB962C8B-B14F-4D97-AF65-F5344CB8AC3E}">
        <p14:creationId xmlns:p14="http://schemas.microsoft.com/office/powerpoint/2010/main" val="164095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99365C-5823-166E-A9A2-722A3F60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to the multivariate case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80E700-37A4-180F-1C04-FAECA756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462" y="956543"/>
            <a:ext cx="2823375" cy="37345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B7422D-7138-99C5-4EDF-37AEB24555FF}"/>
              </a:ext>
            </a:extLst>
          </p:cNvPr>
          <p:cNvSpPr txBox="1"/>
          <p:nvPr/>
        </p:nvSpPr>
        <p:spPr>
          <a:xfrm>
            <a:off x="346183" y="958992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Linear hierarchical model: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F7D6F68-A067-0760-F923-DF80238E7DF2}"/>
              </a:ext>
            </a:extLst>
          </p:cNvPr>
          <p:cNvSpPr txBox="1"/>
          <p:nvPr/>
        </p:nvSpPr>
        <p:spPr>
          <a:xfrm>
            <a:off x="381071" y="2048710"/>
            <a:ext cx="87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Priors: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B0F0FF1-0C05-8E32-8424-1CC2E404E21B}"/>
              </a:ext>
            </a:extLst>
          </p:cNvPr>
          <p:cNvSpPr txBox="1"/>
          <p:nvPr/>
        </p:nvSpPr>
        <p:spPr>
          <a:xfrm>
            <a:off x="346798" y="3015681"/>
            <a:ext cx="133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Posteriors: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B7B6478-64EF-B33E-E21F-57E6464DE669}"/>
              </a:ext>
            </a:extLst>
          </p:cNvPr>
          <p:cNvCxnSpPr>
            <a:cxnSpLocks/>
          </p:cNvCxnSpPr>
          <p:nvPr/>
        </p:nvCxnSpPr>
        <p:spPr>
          <a:xfrm>
            <a:off x="1947060" y="6309900"/>
            <a:ext cx="875032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5705A7-0A80-C087-7961-CC7AD894D3AD}"/>
                  </a:ext>
                </a:extLst>
              </p:cNvPr>
              <p:cNvSpPr txBox="1"/>
              <p:nvPr/>
            </p:nvSpPr>
            <p:spPr>
              <a:xfrm>
                <a:off x="1742943" y="1441641"/>
                <a:ext cx="6102257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=1,…,</m:t>
                      </m:r>
                      <m:r>
                        <m:rPr>
                          <m:sty m:val="p"/>
                        </m:rP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sz="2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715705A7-0A80-C087-7961-CC7AD894D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943" y="1441641"/>
                <a:ext cx="6102257" cy="42377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A4B6D04-1F0E-F8B2-E487-329561D67912}"/>
                  </a:ext>
                </a:extLst>
              </p:cNvPr>
              <p:cNvSpPr txBox="1"/>
              <p:nvPr/>
            </p:nvSpPr>
            <p:spPr>
              <a:xfrm>
                <a:off x="2068964" y="2414264"/>
                <a:ext cx="3280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𝒩𝒲</m:t>
                          </m:r>
                        </m:e>
                        <m:sup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A4B6D04-1F0E-F8B2-E487-329561D67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964" y="2414264"/>
                <a:ext cx="3280065" cy="307777"/>
              </a:xfrm>
              <a:prstGeom prst="rect">
                <a:avLst/>
              </a:prstGeom>
              <a:blipFill>
                <a:blip r:embed="rId4"/>
                <a:stretch>
                  <a:fillRect l="-1158" t="-8000" r="-2317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7D02971-6BF5-5D7C-AC38-875C3C8208CD}"/>
                  </a:ext>
                </a:extLst>
              </p:cNvPr>
              <p:cNvSpPr txBox="1"/>
              <p:nvPr/>
            </p:nvSpPr>
            <p:spPr>
              <a:xfrm>
                <a:off x="1947060" y="3391565"/>
                <a:ext cx="38487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𝒩𝒲</m:t>
                          </m:r>
                        </m:e>
                        <m:sup>
                          <m: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C7D02971-6BF5-5D7C-AC38-875C3C820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060" y="3391565"/>
                <a:ext cx="3848746" cy="307777"/>
              </a:xfrm>
              <a:prstGeom prst="rect">
                <a:avLst/>
              </a:prstGeom>
              <a:blipFill>
                <a:blip r:embed="rId5"/>
                <a:stretch>
                  <a:fillRect t="-3846" b="-3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8EDF305-2D71-CD0C-7DED-8FD497A84CCB}"/>
              </a:ext>
            </a:extLst>
          </p:cNvPr>
          <p:cNvCxnSpPr>
            <a:cxnSpLocks/>
          </p:cNvCxnSpPr>
          <p:nvPr/>
        </p:nvCxnSpPr>
        <p:spPr>
          <a:xfrm>
            <a:off x="575002" y="4296666"/>
            <a:ext cx="0" cy="139792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8AF86E4-8D3B-8F00-5C0B-795515CF25A3}"/>
                  </a:ext>
                </a:extLst>
              </p:cNvPr>
              <p:cNvSpPr txBox="1"/>
              <p:nvPr/>
            </p:nvSpPr>
            <p:spPr>
              <a:xfrm>
                <a:off x="644441" y="4211429"/>
                <a:ext cx="2069150" cy="729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acc>
                            <m:accPr>
                              <m:chr m:val="̅"/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200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E8AF86E4-8D3B-8F00-5C0B-795515CF2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1" y="4211429"/>
                <a:ext cx="2069150" cy="729046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67B2DBC-482D-8732-E9DB-5BF9A3D5FCA4}"/>
                  </a:ext>
                </a:extLst>
              </p:cNvPr>
              <p:cNvSpPr txBox="1"/>
              <p:nvPr/>
            </p:nvSpPr>
            <p:spPr>
              <a:xfrm>
                <a:off x="473881" y="5135653"/>
                <a:ext cx="20691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E67B2DBC-482D-8732-E9DB-5BF9A3D5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81" y="5135653"/>
                <a:ext cx="2069150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0A63220-6A15-AFD1-48A9-B5F1365ADB05}"/>
                  </a:ext>
                </a:extLst>
              </p:cNvPr>
              <p:cNvSpPr txBox="1"/>
              <p:nvPr/>
            </p:nvSpPr>
            <p:spPr>
              <a:xfrm>
                <a:off x="3787905" y="4375897"/>
                <a:ext cx="18781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0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0A63220-6A15-AFD1-48A9-B5F1365AD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905" y="4375897"/>
                <a:ext cx="1878182" cy="400110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614AD42-BFB4-7A84-5710-F6BBA554617B}"/>
                  </a:ext>
                </a:extLst>
              </p:cNvPr>
              <p:cNvSpPr txBox="1"/>
              <p:nvPr/>
            </p:nvSpPr>
            <p:spPr>
              <a:xfrm>
                <a:off x="3940222" y="4900685"/>
                <a:ext cx="6356677" cy="8700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fr-FR" sz="20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fr-F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fr-FR" sz="2000" b="1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𝐧</m:t>
                                  </m:r>
                                </m:sub>
                              </m:s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𝐧</m:t>
                                      </m:r>
                                    </m:sub>
                                  </m:sSub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</m:e>
                      </m:nary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</m:acc>
                              <m: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sub>
                                  <m:r>
                                    <a:rPr lang="fr-FR" sz="2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fr-FR" sz="2000" i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7614AD42-BFB4-7A84-5710-F6BBA5546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222" y="4900685"/>
                <a:ext cx="6356677" cy="870046"/>
              </a:xfrm>
              <a:prstGeom prst="rect">
                <a:avLst/>
              </a:prstGeom>
              <a:blipFill>
                <a:blip r:embed="rId9"/>
                <a:stretch>
                  <a:fillRect l="-399" t="-111429" b="-17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264715A-262A-DE7B-3BFD-FEDDBBC9E7E4}"/>
              </a:ext>
            </a:extLst>
          </p:cNvPr>
          <p:cNvCxnSpPr>
            <a:cxnSpLocks/>
          </p:cNvCxnSpPr>
          <p:nvPr/>
        </p:nvCxnSpPr>
        <p:spPr>
          <a:xfrm>
            <a:off x="3770187" y="4296665"/>
            <a:ext cx="0" cy="1397925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7E9F997-1D98-217B-6D90-57C91237A939}"/>
                  </a:ext>
                </a:extLst>
              </p:cNvPr>
              <p:cNvSpPr txBox="1"/>
              <p:nvPr/>
            </p:nvSpPr>
            <p:spPr>
              <a:xfrm>
                <a:off x="3235227" y="5928352"/>
                <a:ext cx="5121157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𝛍</m:t>
                          </m:r>
                        </m:e>
                        <m:sub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fr-FR" sz="2000" i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fr-F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n-GB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fr-F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fr-FR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  <m: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fr-FR" sz="2000" b="1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00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fr-FR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C7E9F997-1D98-217B-6D90-57C91237A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27" y="5928352"/>
                <a:ext cx="5121157" cy="727122"/>
              </a:xfrm>
              <a:prstGeom prst="rect">
                <a:avLst/>
              </a:prstGeom>
              <a:blipFill>
                <a:blip r:embed="rId10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A03D8D-5E62-FA64-D2F1-DF567F62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970317-59B7-6ECB-C0E4-DD060CE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18/23</a:t>
            </a:r>
          </a:p>
        </p:txBody>
      </p:sp>
    </p:spTree>
    <p:extLst>
      <p:ext uri="{BB962C8B-B14F-4D97-AF65-F5344CB8AC3E}">
        <p14:creationId xmlns:p14="http://schemas.microsoft.com/office/powerpoint/2010/main" val="441981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9FA16-E3CD-5828-4519-7C0D58B9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Multivariate inference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73FF772-0C08-B553-75A7-8D4A0452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C56763-6535-968B-F9B3-9BA9518F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19/23</a:t>
            </a:r>
          </a:p>
        </p:txBody>
      </p:sp>
      <p:pic>
        <p:nvPicPr>
          <p:cNvPr id="5" name="Image 4" descr="Une image contenant texte, capture d’écran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7625C07B-D733-C789-B644-9C782B3D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0" y="1258006"/>
            <a:ext cx="5656050" cy="437887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BFA2DF7-5EAA-72DC-548E-ABA61E8F3BFA}"/>
              </a:ext>
            </a:extLst>
          </p:cNvPr>
          <p:cNvSpPr txBox="1"/>
          <p:nvPr/>
        </p:nvSpPr>
        <p:spPr>
          <a:xfrm>
            <a:off x="6949272" y="1434963"/>
            <a:ext cx="4296689" cy="420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Overlap coefficient: similarity between two distributions as a probability.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Multivariate inference is not inference on marginals.</a:t>
            </a:r>
          </a:p>
          <a:p>
            <a:pPr>
              <a:lnSpc>
                <a:spcPct val="150000"/>
              </a:lnSpc>
            </a:pPr>
            <a:endParaRPr lang="en-GB" dirty="0">
              <a:latin typeface="LM Sans 1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Uncertainty quantification can suffer from the curse of dimensionality, hard to summarise by a unique number.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246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00B68-D522-EC4A-183D-0E9AB7432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</a:t>
            </a:r>
            <a:r>
              <a:rPr lang="en-GB" dirty="0" err="1"/>
              <a:t>limma</a:t>
            </a:r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F5543C-68EF-6FF0-F76F-4C8CB1AB7E1F}"/>
              </a:ext>
            </a:extLst>
          </p:cNvPr>
          <p:cNvSpPr txBox="1"/>
          <p:nvPr/>
        </p:nvSpPr>
        <p:spPr>
          <a:xfrm>
            <a:off x="379197" y="4620383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LM Sans 10" pitchFamily="2" charset="77"/>
                <a:cs typeface="Calibri Light" panose="020F0302020204030204" pitchFamily="34" charset="0"/>
              </a:rPr>
              <a:t>Moderated t-test: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9BC8E04-6CCE-4DF9-7990-8CA31583A1CA}"/>
                  </a:ext>
                </a:extLst>
              </p:cNvPr>
              <p:cNvSpPr txBox="1"/>
              <p:nvPr/>
            </p:nvSpPr>
            <p:spPr>
              <a:xfrm>
                <a:off x="1896437" y="1677720"/>
                <a:ext cx="3573735" cy="43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X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	</a:t>
                </a:r>
                <a:r>
                  <a:rPr lang="fr-FR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A9BC8E04-6CCE-4DF9-7990-8CA31583A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437" y="1677720"/>
                <a:ext cx="3573735" cy="433837"/>
              </a:xfrm>
              <a:prstGeom prst="rect">
                <a:avLst/>
              </a:prstGeom>
              <a:blipFill>
                <a:blip r:embed="rId2"/>
                <a:stretch>
                  <a:fillRect t="-8571" r="-1064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F8EBFBC-A191-0F73-F15A-A8D0BD42E493}"/>
                  </a:ext>
                </a:extLst>
              </p:cNvPr>
              <p:cNvSpPr txBox="1"/>
              <p:nvPr/>
            </p:nvSpPr>
            <p:spPr>
              <a:xfrm>
                <a:off x="914227" y="3618516"/>
                <a:ext cx="1913216" cy="438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fr-FR" sz="20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FF8EBFBC-A191-0F73-F15A-A8D0BD42E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27" y="3618516"/>
                <a:ext cx="1913216" cy="438453"/>
              </a:xfrm>
              <a:prstGeom prst="rect">
                <a:avLst/>
              </a:prstGeom>
              <a:blipFill>
                <a:blip r:embed="rId3"/>
                <a:stretch>
                  <a:fillRect t="-5714" r="-2649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B4A4C665-1E5C-CA77-4BE7-F69E8FA9D484}"/>
              </a:ext>
            </a:extLst>
          </p:cNvPr>
          <p:cNvSpPr txBox="1"/>
          <p:nvPr/>
        </p:nvSpPr>
        <p:spPr>
          <a:xfrm>
            <a:off x="379197" y="1105456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LM Sans 10" pitchFamily="2" charset="77"/>
                <a:cs typeface="Calibri Light" panose="020F0302020204030204" pitchFamily="34" charset="0"/>
              </a:rPr>
              <a:t>Linear hierarchical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42F1FFA-8CF0-3E39-1D9A-72533DE4D253}"/>
                  </a:ext>
                </a:extLst>
              </p:cNvPr>
              <p:cNvSpPr txBox="1"/>
              <p:nvPr/>
            </p:nvSpPr>
            <p:spPr>
              <a:xfrm>
                <a:off x="4603917" y="4820438"/>
                <a:ext cx="4080023" cy="1122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342F1FFA-8CF0-3E39-1D9A-72533DE4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917" y="4820438"/>
                <a:ext cx="4080023" cy="11223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250A30-B532-3D65-AC5A-42BB6ED42115}"/>
                  </a:ext>
                </a:extLst>
              </p:cNvPr>
              <p:cNvSpPr txBox="1"/>
              <p:nvPr/>
            </p:nvSpPr>
            <p:spPr>
              <a:xfrm>
                <a:off x="1468421" y="5064537"/>
                <a:ext cx="2204193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cs typeface="Calibri Light" panose="020F0302020204030204" pitchFamily="34" charset="0"/>
                  </a:rPr>
                  <a:t>Under</a:t>
                </a:r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AD250A30-B532-3D65-AC5A-42BB6ED42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421" y="5064537"/>
                <a:ext cx="2204193" cy="427425"/>
              </a:xfrm>
              <a:prstGeom prst="rect">
                <a:avLst/>
              </a:prstGeom>
              <a:blipFill>
                <a:blip r:embed="rId5"/>
                <a:stretch>
                  <a:fillRect l="-2874" t="-5714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B02AF5-E7AB-2367-B40D-554C38A8BCAE}"/>
                  </a:ext>
                </a:extLst>
              </p:cNvPr>
              <p:cNvSpPr/>
              <p:nvPr/>
            </p:nvSpPr>
            <p:spPr>
              <a:xfrm>
                <a:off x="5023924" y="3436184"/>
                <a:ext cx="3895725" cy="8156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FB02AF5-E7AB-2367-B40D-554C38A8BC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924" y="3436184"/>
                <a:ext cx="3895725" cy="815673"/>
              </a:xfrm>
              <a:prstGeom prst="rect">
                <a:avLst/>
              </a:prstGeom>
              <a:blipFill>
                <a:blip r:embed="rId6"/>
                <a:stretch>
                  <a:fillRect l="-325" t="-1538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9B01A7-3CAE-5451-9ACA-F8512B00BFCB}"/>
                  </a:ext>
                </a:extLst>
              </p:cNvPr>
              <p:cNvSpPr txBox="1"/>
              <p:nvPr/>
            </p:nvSpPr>
            <p:spPr>
              <a:xfrm>
                <a:off x="7620786" y="1114197"/>
                <a:ext cx="2359044" cy="440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sz="2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pN</m:t>
                              </m:r>
                            </m:sub>
                          </m:sSub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79B01A7-3CAE-5451-9ACA-F8512B00B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786" y="1114197"/>
                <a:ext cx="2359044" cy="440057"/>
              </a:xfrm>
              <a:prstGeom prst="rect">
                <a:avLst/>
              </a:prstGeom>
              <a:blipFill>
                <a:blip r:embed="rId7"/>
                <a:stretch>
                  <a:fillRect t="-277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893A864-9C1D-4083-EF8C-664F7279E25E}"/>
                  </a:ext>
                </a:extLst>
              </p:cNvPr>
              <p:cNvSpPr txBox="1"/>
              <p:nvPr/>
            </p:nvSpPr>
            <p:spPr>
              <a:xfrm>
                <a:off x="7627487" y="1578296"/>
                <a:ext cx="2371868" cy="440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fr-FR" sz="2000" dirty="0">
                              <a:latin typeface="Calibri Light" panose="020F0302020204030204" pitchFamily="34" charset="0"/>
                              <a:cs typeface="Calibri Light" panose="020F0302020204030204" pitchFamily="34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pN</m:t>
                              </m:r>
                            </m:sub>
                          </m:sSub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893A864-9C1D-4083-EF8C-664F7279E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487" y="1578296"/>
                <a:ext cx="2371868" cy="440057"/>
              </a:xfrm>
              <a:prstGeom prst="rect">
                <a:avLst/>
              </a:prstGeom>
              <a:blipFill>
                <a:blip r:embed="rId8"/>
                <a:stretch>
                  <a:fillRect l="-532" t="-285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20D041A-E200-C38E-496A-2EDBB4460E77}"/>
                  </a:ext>
                </a:extLst>
              </p:cNvPr>
              <p:cNvSpPr txBox="1"/>
              <p:nvPr/>
            </p:nvSpPr>
            <p:spPr>
              <a:xfrm>
                <a:off x="7629554" y="2100849"/>
                <a:ext cx="2936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fr-FR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latin typeface="LM Sans 10" pitchFamily="2" charset="77"/>
                    <a:cs typeface="Calibri Light" panose="020F0302020204030204" pitchFamily="34" charset="0"/>
                  </a:rPr>
                  <a:t> N x K design matrix 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20D041A-E200-C38E-496A-2EDBB4460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554" y="2100849"/>
                <a:ext cx="2936125" cy="400110"/>
              </a:xfrm>
              <a:prstGeom prst="rect">
                <a:avLst/>
              </a:prstGeom>
              <a:blipFill>
                <a:blip r:embed="rId9"/>
                <a:stretch>
                  <a:fillRect t="-9375" r="-1724" b="-28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3148705-6DE3-ADB1-A9A2-2A5B198556E3}"/>
              </a:ext>
            </a:extLst>
          </p:cNvPr>
          <p:cNvCxnSpPr>
            <a:cxnSpLocks/>
          </p:cNvCxnSpPr>
          <p:nvPr/>
        </p:nvCxnSpPr>
        <p:spPr>
          <a:xfrm>
            <a:off x="3151415" y="3820559"/>
            <a:ext cx="1438521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09CDED5C-08F3-2999-A228-D8B5C7ECB6AD}"/>
              </a:ext>
            </a:extLst>
          </p:cNvPr>
          <p:cNvSpPr txBox="1"/>
          <p:nvPr/>
        </p:nvSpPr>
        <p:spPr>
          <a:xfrm>
            <a:off x="409446" y="2954138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LM Sans 10" pitchFamily="2" charset="77"/>
                <a:cs typeface="Calibri Light" panose="020F0302020204030204" pitchFamily="34" charset="0"/>
              </a:rPr>
              <a:t>Prior: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9A43E7F-0954-F010-B9BB-265BAA1188C3}"/>
              </a:ext>
            </a:extLst>
          </p:cNvPr>
          <p:cNvCxnSpPr/>
          <p:nvPr/>
        </p:nvCxnSpPr>
        <p:spPr>
          <a:xfrm>
            <a:off x="7400501" y="1164850"/>
            <a:ext cx="0" cy="1336109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A09FA8F-3DA2-6117-113C-AECA9B8C9B04}"/>
              </a:ext>
            </a:extLst>
          </p:cNvPr>
          <p:cNvSpPr txBox="1"/>
          <p:nvPr/>
        </p:nvSpPr>
        <p:spPr>
          <a:xfrm>
            <a:off x="4625084" y="2954138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LM Sans 10" pitchFamily="2" charset="77"/>
                <a:cs typeface="Calibri Light" panose="020F0302020204030204" pitchFamily="34" charset="0"/>
              </a:rPr>
              <a:t>From posterior: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E8D7460-82CC-0CC7-308C-F9EFFB109501}"/>
              </a:ext>
            </a:extLst>
          </p:cNvPr>
          <p:cNvSpPr txBox="1"/>
          <p:nvPr/>
        </p:nvSpPr>
        <p:spPr>
          <a:xfrm>
            <a:off x="8282813" y="4439576"/>
            <a:ext cx="3429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r">
              <a:buFont typeface="Wingdings" pitchFamily="2" charset="2"/>
              <a:buChar char="2"/>
            </a:pPr>
            <a:r>
              <a:rPr lang="en-GB" sz="1600" dirty="0">
                <a:solidFill>
                  <a:srgbClr val="345059"/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Smyth (2004)</a:t>
            </a: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779D1587-6909-5B50-2CCE-329774747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A92EDEB6-7C1A-6BAE-2D5A-A231FDEF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3/23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8FAD653-61DD-A25C-A49C-09B0888796C1}"/>
              </a:ext>
            </a:extLst>
          </p:cNvPr>
          <p:cNvSpPr/>
          <p:nvPr/>
        </p:nvSpPr>
        <p:spPr>
          <a:xfrm>
            <a:off x="5299843" y="5353286"/>
            <a:ext cx="1158987" cy="60403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2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DF744-B7F8-8DAA-B0F8-F5AF5E2D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protein inference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B278AF5-09FA-63B2-4464-D94A4DED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3EE01F-AD30-A377-FCDA-890F97D1A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20/23</a:t>
            </a:r>
          </a:p>
        </p:txBody>
      </p:sp>
      <p:pic>
        <p:nvPicPr>
          <p:cNvPr id="5" name="Image 4" descr="Une image contenant texte, capture d’écran, diagramme, Parallèle&#10;&#10;Le contenu généré par l’IA peut être incorrect.">
            <a:extLst>
              <a:ext uri="{FF2B5EF4-FFF2-40B4-BE49-F238E27FC236}">
                <a16:creationId xmlns:a16="http://schemas.microsoft.com/office/drawing/2014/main" id="{B95521C2-9F48-C3D7-A3F5-0344445E0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81" y="1159618"/>
            <a:ext cx="5192038" cy="5192038"/>
          </a:xfrm>
          <a:prstGeom prst="rect">
            <a:avLst/>
          </a:prstGeom>
        </p:spPr>
      </p:pic>
      <p:pic>
        <p:nvPicPr>
          <p:cNvPr id="6" name="Image 5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60BBB859-1E90-B105-3A6A-8EEEF969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91" y="1159618"/>
            <a:ext cx="5192038" cy="51920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DE0BCE-0977-0BDF-41A6-386850A2E633}"/>
              </a:ext>
            </a:extLst>
          </p:cNvPr>
          <p:cNvSpPr txBox="1"/>
          <p:nvPr/>
        </p:nvSpPr>
        <p:spPr>
          <a:xfrm>
            <a:off x="6499146" y="821064"/>
            <a:ext cx="3634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</a:rPr>
              <a:t>sp|F4I893|ILA ARATH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716A04-336C-30E6-3766-AE5E90A3405B}"/>
              </a:ext>
            </a:extLst>
          </p:cNvPr>
          <p:cNvSpPr txBox="1"/>
          <p:nvPr/>
        </p:nvSpPr>
        <p:spPr>
          <a:xfrm>
            <a:off x="241239" y="821064"/>
            <a:ext cx="36344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ourier New" panose="02070309020205020404" pitchFamily="49" charset="0"/>
              </a:rPr>
              <a:t>P12081ups|SYHC HUMAN UPS</a:t>
            </a:r>
          </a:p>
        </p:txBody>
      </p:sp>
    </p:spTree>
    <p:extLst>
      <p:ext uri="{BB962C8B-B14F-4D97-AF65-F5344CB8AC3E}">
        <p14:creationId xmlns:p14="http://schemas.microsoft.com/office/powerpoint/2010/main" val="2269239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9E975-A9C8-C059-EC2C-004DCCC2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missing data?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028D4A4-ECAC-76B1-FFD4-B5D714F65D8B}"/>
              </a:ext>
            </a:extLst>
          </p:cNvPr>
          <p:cNvSpPr txBox="1"/>
          <p:nvPr/>
        </p:nvSpPr>
        <p:spPr>
          <a:xfrm>
            <a:off x="912685" y="106532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22E79C-8AE2-9AAA-3F26-0B3D33AC528E}"/>
                  </a:ext>
                </a:extLst>
              </p:cNvPr>
              <p:cNvSpPr txBox="1"/>
              <p:nvPr/>
            </p:nvSpPr>
            <p:spPr>
              <a:xfrm>
                <a:off x="1630107" y="2351375"/>
                <a:ext cx="4016421" cy="47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en-GB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𝐨𝐛𝐬</m:t>
                            </m:r>
                          </m:e>
                        </m:d>
                      </m:sup>
                    </m:sSubSup>
                    <m:r>
                      <a:rPr lang="en-GB" sz="2000" i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𝐦𝐢𝐬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 were observed.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22E79C-8AE2-9AAA-3F26-0B3D33AC5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07" y="2351375"/>
                <a:ext cx="4016421" cy="479234"/>
              </a:xfrm>
              <a:prstGeom prst="rect">
                <a:avLst/>
              </a:prstGeom>
              <a:blipFill>
                <a:blip r:embed="rId2"/>
                <a:stretch>
                  <a:fillRect l="-1577" r="-631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C6DA31-3D9D-64A9-D454-1C0C70F5079E}"/>
                  </a:ext>
                </a:extLst>
              </p:cNvPr>
              <p:cNvSpPr txBox="1"/>
              <p:nvPr/>
            </p:nvSpPr>
            <p:spPr>
              <a:xfrm>
                <a:off x="3084476" y="1274561"/>
                <a:ext cx="7095110" cy="721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𝐨𝐛𝐬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20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</a:rPr>
                                    <m:t>𝐦𝐢𝐬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fr-FR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  <m: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2000" b="1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GB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C6DA31-3D9D-64A9-D454-1C0C70F5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476" y="1274561"/>
                <a:ext cx="7095110" cy="721416"/>
              </a:xfrm>
              <a:prstGeom prst="rect">
                <a:avLst/>
              </a:prstGeom>
              <a:blipFill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7FF93D-E120-C220-1031-05F1EF8C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217E29E-0272-6620-DE4F-84B79CB3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21/23</a:t>
            </a:r>
          </a:p>
        </p:txBody>
      </p:sp>
    </p:spTree>
    <p:extLst>
      <p:ext uri="{BB962C8B-B14F-4D97-AF65-F5344CB8AC3E}">
        <p14:creationId xmlns:p14="http://schemas.microsoft.com/office/powerpoint/2010/main" val="230351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F9645-B3C8-6806-E26D-2A630757F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BCEE1D-580C-2B29-4373-B1D0834F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missing data?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CD9F0B-2E4C-5786-1009-7635F877CF5C}"/>
              </a:ext>
            </a:extLst>
          </p:cNvPr>
          <p:cNvSpPr txBox="1"/>
          <p:nvPr/>
        </p:nvSpPr>
        <p:spPr>
          <a:xfrm>
            <a:off x="912685" y="106532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Recall: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F03AF74-09FB-09D2-1C0D-D1B0728EA626}"/>
                  </a:ext>
                </a:extLst>
              </p:cNvPr>
              <p:cNvSpPr txBox="1"/>
              <p:nvPr/>
            </p:nvSpPr>
            <p:spPr>
              <a:xfrm>
                <a:off x="1630107" y="2351375"/>
                <a:ext cx="4016421" cy="47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en-GB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𝐨𝐛𝐬</m:t>
                            </m:r>
                          </m:e>
                        </m:d>
                      </m:sup>
                    </m:sSubSup>
                    <m:r>
                      <a:rPr lang="en-GB" sz="2000" i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𝐦𝐢𝐬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 were observed.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BF03AF74-09FB-09D2-1C0D-D1B0728EA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07" y="2351375"/>
                <a:ext cx="4016421" cy="479234"/>
              </a:xfrm>
              <a:prstGeom prst="rect">
                <a:avLst/>
              </a:prstGeom>
              <a:blipFill>
                <a:blip r:embed="rId2"/>
                <a:stretch>
                  <a:fillRect l="-1577" r="-631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810C662-AB46-E5E0-8FC8-1003E35FFD7E}"/>
                  </a:ext>
                </a:extLst>
              </p:cNvPr>
              <p:cNvSpPr txBox="1"/>
              <p:nvPr/>
            </p:nvSpPr>
            <p:spPr>
              <a:xfrm>
                <a:off x="3084476" y="1274561"/>
                <a:ext cx="7095110" cy="721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𝐨𝐛𝐬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20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</a:rPr>
                                    <m:t>𝐦𝐢𝐬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fr-FR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  <m: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2000" b="1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GB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810C662-AB46-E5E0-8FC8-1003E35FF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476" y="1274561"/>
                <a:ext cx="7095110" cy="721416"/>
              </a:xfrm>
              <a:prstGeom prst="rect">
                <a:avLst/>
              </a:prstGeom>
              <a:blipFill>
                <a:blip r:embed="rId3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A5C274-621E-04BE-BA11-6FF6247D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8947747-C6C1-83E0-B7E5-005A6BDC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21/23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58A14E9-15F9-E3D1-FE2E-B4799CF59C42}"/>
              </a:ext>
            </a:extLst>
          </p:cNvPr>
          <p:cNvCxnSpPr>
            <a:cxnSpLocks/>
          </p:cNvCxnSpPr>
          <p:nvPr/>
        </p:nvCxnSpPr>
        <p:spPr>
          <a:xfrm flipV="1">
            <a:off x="4557165" y="4570077"/>
            <a:ext cx="2816262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31DDE23-127F-E91F-995F-83D82087154B}"/>
              </a:ext>
            </a:extLst>
          </p:cNvPr>
          <p:cNvSpPr/>
          <p:nvPr/>
        </p:nvSpPr>
        <p:spPr>
          <a:xfrm>
            <a:off x="8729570" y="4189806"/>
            <a:ext cx="1618777" cy="414929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B51ACA9-716F-C4C4-F307-1BEDCA0F91B2}"/>
              </a:ext>
            </a:extLst>
          </p:cNvPr>
          <p:cNvCxnSpPr>
            <a:cxnSpLocks/>
          </p:cNvCxnSpPr>
          <p:nvPr/>
        </p:nvCxnSpPr>
        <p:spPr>
          <a:xfrm flipH="1">
            <a:off x="9563107" y="4655647"/>
            <a:ext cx="785241" cy="55781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2A559F0-9DA2-DF84-4938-50B526D03142}"/>
              </a:ext>
            </a:extLst>
          </p:cNvPr>
          <p:cNvSpPr txBox="1"/>
          <p:nvPr/>
        </p:nvSpPr>
        <p:spPr>
          <a:xfrm>
            <a:off x="9774740" y="4641608"/>
            <a:ext cx="20056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D</a:t>
            </a:r>
            <a:endParaRPr lang="en-GB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Calibri Light" panose="020F0302020204030204" pitchFamily="34" charset="0"/>
            </a:endParaRPr>
          </a:p>
          <a:p>
            <a:pPr algn="ctr"/>
            <a:r>
              <a:rPr lang="en-GB" sz="20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Imputations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502CA5-14B2-24B2-F2F6-908A496DCB20}"/>
              </a:ext>
            </a:extLst>
          </p:cNvPr>
          <p:cNvSpPr/>
          <p:nvPr/>
        </p:nvSpPr>
        <p:spPr>
          <a:xfrm>
            <a:off x="8490348" y="4383399"/>
            <a:ext cx="1618777" cy="379068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797F99-709B-E8C3-F1B7-B4338C03B8CB}"/>
              </a:ext>
            </a:extLst>
          </p:cNvPr>
          <p:cNvSpPr/>
          <p:nvPr/>
        </p:nvSpPr>
        <p:spPr>
          <a:xfrm>
            <a:off x="8197859" y="4529967"/>
            <a:ext cx="1618776" cy="40011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383356-B85B-2460-2A6F-5D6B71F97262}"/>
              </a:ext>
            </a:extLst>
          </p:cNvPr>
          <p:cNvSpPr/>
          <p:nvPr/>
        </p:nvSpPr>
        <p:spPr>
          <a:xfrm>
            <a:off x="7863473" y="4681444"/>
            <a:ext cx="1618777" cy="444161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2E5E28-671D-8856-5A9B-8D8BA015441D}"/>
              </a:ext>
            </a:extLst>
          </p:cNvPr>
          <p:cNvSpPr/>
          <p:nvPr/>
        </p:nvSpPr>
        <p:spPr>
          <a:xfrm>
            <a:off x="2261651" y="4233102"/>
            <a:ext cx="1842041" cy="57052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CE5DDA4-348F-39B1-C4BF-2232CD669D94}"/>
                  </a:ext>
                </a:extLst>
              </p:cNvPr>
              <p:cNvSpPr txBox="1"/>
              <p:nvPr/>
            </p:nvSpPr>
            <p:spPr>
              <a:xfrm>
                <a:off x="2452434" y="4301253"/>
                <a:ext cx="1411219" cy="386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GB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𝐨𝐛𝐬</m:t>
                              </m:r>
                            </m:e>
                          </m:d>
                        </m:sup>
                      </m:sSubSup>
                      <m:r>
                        <a:rPr lang="en-GB" sz="200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20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>
                                  <a:latin typeface="Cambria Math" panose="02040503050406030204" pitchFamily="18" charset="0"/>
                                </a:rPr>
                                <m:t>𝐦𝐢𝐬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CE5DDA4-348F-39B1-C4BF-2232CD669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434" y="4301253"/>
                <a:ext cx="1411219" cy="386901"/>
              </a:xfrm>
              <a:prstGeom prst="rect">
                <a:avLst/>
              </a:prstGeom>
              <a:blipFill>
                <a:blip r:embed="rId4"/>
                <a:stretch>
                  <a:fillRect l="-3540"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56EC47F8-CCAE-F9F4-3D27-42004ACD1CB4}"/>
              </a:ext>
            </a:extLst>
          </p:cNvPr>
          <p:cNvSpPr txBox="1"/>
          <p:nvPr/>
        </p:nvSpPr>
        <p:spPr>
          <a:xfrm>
            <a:off x="4216644" y="5015956"/>
            <a:ext cx="3381442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k-nearest neighbours, </a:t>
            </a:r>
          </a:p>
          <a:p>
            <a:pPr algn="ctr">
              <a:lnSpc>
                <a:spcPct val="114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maximum likelihood estimation, random forests, …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3BF01E3-EEC7-D05A-0775-447EDBB87955}"/>
              </a:ext>
            </a:extLst>
          </p:cNvPr>
          <p:cNvSpPr txBox="1"/>
          <p:nvPr/>
        </p:nvSpPr>
        <p:spPr>
          <a:xfrm>
            <a:off x="8903690" y="5485705"/>
            <a:ext cx="2053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cs typeface="Calibri Light" panose="020F0302020204030204" pitchFamily="34" charset="0"/>
              </a:rPr>
              <a:t>Imputed datasets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39DA733-DABD-367D-C5CC-FB8BF21762BB}"/>
              </a:ext>
            </a:extLst>
          </p:cNvPr>
          <p:cNvSpPr txBox="1"/>
          <p:nvPr/>
        </p:nvSpPr>
        <p:spPr>
          <a:xfrm>
            <a:off x="1297759" y="5275416"/>
            <a:ext cx="228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Calibri Light" panose="020F0302020204030204" pitchFamily="34" charset="0"/>
              </a:rPr>
              <a:t>Initial dataset with missing values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6F4CC85-B896-4F01-12E0-8FD187E5A1C4}"/>
              </a:ext>
            </a:extLst>
          </p:cNvPr>
          <p:cNvSpPr txBox="1"/>
          <p:nvPr/>
        </p:nvSpPr>
        <p:spPr>
          <a:xfrm>
            <a:off x="912685" y="3376718"/>
            <a:ext cx="2382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Multiple imputation: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B343D7C-6E40-2674-B49D-BF568F2049DA}"/>
                  </a:ext>
                </a:extLst>
              </p:cNvPr>
              <p:cNvSpPr txBox="1"/>
              <p:nvPr/>
            </p:nvSpPr>
            <p:spPr>
              <a:xfrm>
                <a:off x="7678943" y="4692284"/>
                <a:ext cx="1970902" cy="44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1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800" b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fr-FR" sz="1800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d>
                            <m:dPr>
                              <m:ctrlPr>
                                <a:rPr lang="fr-FR" sz="18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800" b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𝐨𝐛𝐬</m:t>
                              </m:r>
                            </m:e>
                          </m:d>
                        </m:sup>
                      </m:sSubSup>
                      <m:r>
                        <a:rPr lang="en-GB" sz="1800" b="0" i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18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1800" b="1" i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fr-FR" sz="18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18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𝐢𝐦𝐩</m:t>
                          </m:r>
                          <m:r>
                            <a:rPr lang="fr-FR" sz="18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8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  <m:r>
                            <a:rPr lang="fr-FR" sz="1800" b="1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FB343D7C-6E40-2674-B49D-BF568F204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943" y="4692284"/>
                <a:ext cx="1970902" cy="444161"/>
              </a:xfrm>
              <a:prstGeom prst="rect">
                <a:avLst/>
              </a:prstGeom>
              <a:blipFill>
                <a:blip r:embed="rId5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764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9E975-A9C8-C059-EC2C-004DCCC2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missing data?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81A979-3D94-153C-9550-F4FE85B5FDED}"/>
              </a:ext>
            </a:extLst>
          </p:cNvPr>
          <p:cNvSpPr txBox="1"/>
          <p:nvPr/>
        </p:nvSpPr>
        <p:spPr>
          <a:xfrm>
            <a:off x="912685" y="3476553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Rubin’s approximation: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8B0375E-FD21-6BB4-C099-B20D04045BFB}"/>
                  </a:ext>
                </a:extLst>
              </p:cNvPr>
              <p:cNvSpPr txBox="1"/>
              <p:nvPr/>
            </p:nvSpPr>
            <p:spPr>
              <a:xfrm>
                <a:off x="4087903" y="4996235"/>
                <a:ext cx="3475439" cy="963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b="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sub>
                                  <m:r>
                                    <a:rPr lang="en-GB" sz="2000" b="1" i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fr-FR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fr-FR" sz="2000" b="1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𝐨𝐛𝐬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1" i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GB" sz="2000" b="1" i="0"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r>
                                    <a:rPr lang="fr-FR" sz="2000" b="1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sz="2000" b="1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𝐢𝐦𝐩</m:t>
                                  </m:r>
                                  <m:r>
                                    <a:rPr lang="fr-FR" sz="2000" b="1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2000" b="1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𝐝</m:t>
                                  </m:r>
                                  <m:r>
                                    <a:rPr lang="fr-FR" sz="2000" b="1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E8B0375E-FD21-6BB4-C099-B20D04045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903" y="4996235"/>
                <a:ext cx="3475439" cy="963982"/>
              </a:xfrm>
              <a:prstGeom prst="rect">
                <a:avLst/>
              </a:prstGeom>
              <a:blipFill>
                <a:blip r:embed="rId2"/>
                <a:stretch>
                  <a:fillRect l="-9854" t="-97403" b="-150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5028D4A4-ECAC-76B1-FFD4-B5D714F65D8B}"/>
              </a:ext>
            </a:extLst>
          </p:cNvPr>
          <p:cNvSpPr txBox="1"/>
          <p:nvPr/>
        </p:nvSpPr>
        <p:spPr>
          <a:xfrm>
            <a:off x="912685" y="106532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LM Sans 10" pitchFamily="2" charset="77"/>
                <a:cs typeface="Calibri Light" panose="020F0302020204030204" pitchFamily="34" charset="0"/>
              </a:rPr>
              <a:t>Recall: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DFEBC2-E52F-CE07-A357-6801DC09F2E1}"/>
              </a:ext>
            </a:extLst>
          </p:cNvPr>
          <p:cNvSpPr txBox="1"/>
          <p:nvPr/>
        </p:nvSpPr>
        <p:spPr>
          <a:xfrm>
            <a:off x="10028027" y="5278966"/>
            <a:ext cx="188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tx2"/>
                </a:solidFill>
                <a:latin typeface="LM Sans 10" pitchFamily="2" charset="77"/>
                <a:cs typeface="Calibri Light" panose="020F0302020204030204" pitchFamily="34" charset="0"/>
                <a:sym typeface="Wingdings" panose="05000000000000000000" pitchFamily="2" charset="2"/>
              </a:rPr>
              <a:t> Rubin, 1987</a:t>
            </a:r>
            <a:endParaRPr lang="en-GB" dirty="0">
              <a:solidFill>
                <a:schemeClr val="tx2"/>
              </a:solidFill>
              <a:latin typeface="LM Sans 10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22E79C-8AE2-9AAA-3F26-0B3D33AC528E}"/>
                  </a:ext>
                </a:extLst>
              </p:cNvPr>
              <p:cNvSpPr txBox="1"/>
              <p:nvPr/>
            </p:nvSpPr>
            <p:spPr>
              <a:xfrm>
                <a:off x="1630107" y="2351375"/>
                <a:ext cx="4016421" cy="47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Only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en-GB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𝐨𝐛𝐬</m:t>
                            </m:r>
                          </m:e>
                        </m:d>
                      </m:sup>
                    </m:sSubSup>
                    <m:r>
                      <a:rPr lang="en-GB" sz="2000" i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GB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2000" b="1" i="0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𝐦𝐢𝐬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GB" sz="2000" dirty="0">
                    <a:latin typeface="LM Sans 10" pitchFamily="2" charset="77"/>
                    <a:cs typeface="Calibri Light" panose="020F0302020204030204" pitchFamily="34" charset="0"/>
                  </a:rPr>
                  <a:t> were observed.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6422E79C-8AE2-9AAA-3F26-0B3D33AC5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07" y="2351375"/>
                <a:ext cx="4016421" cy="479234"/>
              </a:xfrm>
              <a:prstGeom prst="rect">
                <a:avLst/>
              </a:prstGeom>
              <a:blipFill>
                <a:blip r:embed="rId3"/>
                <a:stretch>
                  <a:fillRect l="-1577" r="-631" b="-18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C6DA31-3D9D-64A9-D454-1C0C70F5079E}"/>
                  </a:ext>
                </a:extLst>
              </p:cNvPr>
              <p:cNvSpPr txBox="1"/>
              <p:nvPr/>
            </p:nvSpPr>
            <p:spPr>
              <a:xfrm>
                <a:off x="3084476" y="1274561"/>
                <a:ext cx="7095110" cy="721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0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GB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𝐨𝐛𝐬</m:t>
                                  </m:r>
                                </m:e>
                              </m:d>
                            </m:sup>
                          </m:sSubSup>
                          <m:r>
                            <a:rPr lang="en-GB" sz="2000" b="1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en-GB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</a:rPr>
                                    <m:t>𝐦𝐢𝐬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fr-FR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en-GB" sz="20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  <m: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2000" b="1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𝐍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  <m: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i="0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GB" sz="20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4C6DA31-3D9D-64A9-D454-1C0C70F5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476" y="1274561"/>
                <a:ext cx="7095110" cy="721416"/>
              </a:xfrm>
              <a:prstGeom prst="rect">
                <a:avLst/>
              </a:prstGeom>
              <a:blipFill>
                <a:blip r:embed="rId4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28DC9F-6F9F-7B24-0794-532BD9B04F8F}"/>
                  </a:ext>
                </a:extLst>
              </p:cNvPr>
              <p:cNvSpPr txBox="1"/>
              <p:nvPr/>
            </p:nvSpPr>
            <p:spPr>
              <a:xfrm>
                <a:off x="2598503" y="4160513"/>
                <a:ext cx="6994992" cy="807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</m:e>
                        <m:e>
                          <m:sSubSup>
                            <m:sSubSupPr>
                              <m:ctrlPr>
                                <a:rPr lang="fr-FR" sz="20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𝐨𝐛𝐬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  <m:r>
                        <a:rPr lang="fr-F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20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𝐨𝐛𝐬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>
                                              <a:latin typeface="Cambria Math" panose="02040503050406030204" pitchFamily="18" charset="0"/>
                                            </a:rPr>
                                            <m:t>𝐦𝐢𝐬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GB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>
                                              <a:latin typeface="Cambria Math" panose="02040503050406030204" pitchFamily="18" charset="0"/>
                                            </a:rPr>
                                            <m:t>𝐦𝐢𝐬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  <m:e>
                                  <m:sSubSup>
                                    <m:sSubSupPr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fr-FR" sz="2000" b="1" i="0">
                                          <a:latin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sz="2000" b="1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2000" b="1" i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𝐨𝐛𝐬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fr-FR" sz="200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b>
                              <m:r>
                                <a:rPr lang="fr-FR" sz="2000" b="1" i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1" i="0">
                                      <a:latin typeface="Cambria Math" panose="02040503050406030204" pitchFamily="18" charset="0"/>
                                    </a:rPr>
                                    <m:t>𝐦𝐢𝐬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828DC9F-6F9F-7B24-0794-532BD9B04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503" y="4160513"/>
                <a:ext cx="6994992" cy="807272"/>
              </a:xfrm>
              <a:prstGeom prst="rect">
                <a:avLst/>
              </a:prstGeom>
              <a:blipFill>
                <a:blip r:embed="rId5"/>
                <a:stretch>
                  <a:fillRect t="-152308" b="-21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7FF93D-E120-C220-1031-05F1EF8C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4217E29E-0272-6620-DE4F-84B79CB3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21/23</a:t>
            </a:r>
          </a:p>
        </p:txBody>
      </p:sp>
    </p:spTree>
    <p:extLst>
      <p:ext uri="{BB962C8B-B14F-4D97-AF65-F5344CB8AC3E}">
        <p14:creationId xmlns:p14="http://schemas.microsoft.com/office/powerpoint/2010/main" val="593319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1CC8B-7AFF-9617-5C8D-AEDD5564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Bayesian framework with multiple imputed values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671F763-350E-50A2-A758-FF6437CBE735}"/>
              </a:ext>
            </a:extLst>
          </p:cNvPr>
          <p:cNvGrpSpPr/>
          <p:nvPr/>
        </p:nvGrpSpPr>
        <p:grpSpPr>
          <a:xfrm>
            <a:off x="827321" y="1084076"/>
            <a:ext cx="10773440" cy="3502531"/>
            <a:chOff x="-1183280" y="1067257"/>
            <a:chExt cx="10021097" cy="3502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B93919D8-0C5E-9AA0-E453-9E7E977DF031}"/>
                    </a:ext>
                  </a:extLst>
                </p:cNvPr>
                <p:cNvSpPr txBox="1"/>
                <p:nvPr/>
              </p:nvSpPr>
              <p:spPr>
                <a:xfrm>
                  <a:off x="-57032" y="2776223"/>
                  <a:ext cx="6023918" cy="7514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d>
                          </m:sup>
                        </m:sSubSup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sSubSup>
                              <m:sSub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fr-FR" b="1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1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fr-FR" b="1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B93919D8-0C5E-9AA0-E453-9E7E977DF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7032" y="2776223"/>
                  <a:ext cx="6023918" cy="7514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FDD05B9-7006-5498-46CD-183CC47475AE}"/>
                    </a:ext>
                  </a:extLst>
                </p:cNvPr>
                <p:cNvSpPr txBox="1"/>
                <p:nvPr/>
              </p:nvSpPr>
              <p:spPr>
                <a:xfrm>
                  <a:off x="-57032" y="2221411"/>
                  <a:ext cx="486856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FDD05B9-7006-5498-46CD-183CC4747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7032" y="2221411"/>
                  <a:ext cx="486856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E96A9BFF-76B9-0657-273B-194E1CC4CD20}"/>
                </a:ext>
              </a:extLst>
            </p:cNvPr>
            <p:cNvGrpSpPr/>
            <p:nvPr/>
          </p:nvGrpSpPr>
          <p:grpSpPr>
            <a:xfrm>
              <a:off x="-1183280" y="1067257"/>
              <a:ext cx="10021097" cy="3502531"/>
              <a:chOff x="-1183280" y="1067257"/>
              <a:chExt cx="10021097" cy="35025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9C30B4C-926F-1260-BEB2-77385BA26B33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15" y="1067257"/>
                    <a:ext cx="6014698" cy="9639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…,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𝐨𝐛𝐬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; </m:t>
                              </m:r>
                              <m:sSubSup>
                                <m:sSub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fr-FR" sz="2000" dirty="0"/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9C30B4C-926F-1260-BEB2-77385BA26B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315" y="1067257"/>
                    <a:ext cx="6014698" cy="9639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7403" b="-1493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347E394-57AD-CE3A-16D3-05B927BDCF92}"/>
                  </a:ext>
                </a:extLst>
              </p:cNvPr>
              <p:cNvSpPr txBox="1"/>
              <p:nvPr/>
            </p:nvSpPr>
            <p:spPr>
              <a:xfrm>
                <a:off x="-1183280" y="2005899"/>
                <a:ext cx="666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LM Sans 10" pitchFamily="2" charset="77"/>
                  </a:rPr>
                  <a:t>with: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34A85F8E-2E2C-76F6-4891-0503F7BFA3FB}"/>
                      </a:ext>
                    </a:extLst>
                  </p:cNvPr>
                  <p:cNvSpPr txBox="1"/>
                  <p:nvPr/>
                </p:nvSpPr>
                <p:spPr>
                  <a:xfrm>
                    <a:off x="-57032" y="3657743"/>
                    <a:ext cx="8894849" cy="9120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fr-FR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fr-FR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fr-FR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b="1" i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𝐝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fr-F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𝐝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fr-FR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𝐧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b="1" i="1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b="1" i="0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𝐝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fr-FR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b="1" i="1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b="1" i="0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𝐝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fr-F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𝐝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  <m:sub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𝐝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𝛍</m:t>
                                          </m:r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34A85F8E-2E2C-76F6-4891-0503F7BFA3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7032" y="3657743"/>
                    <a:ext cx="8894849" cy="91204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3333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6527AE4-CE28-70B8-0C12-3CE3C7727339}"/>
              </a:ext>
            </a:extLst>
          </p:cNvPr>
          <p:cNvCxnSpPr>
            <a:cxnSpLocks/>
          </p:cNvCxnSpPr>
          <p:nvPr/>
        </p:nvCxnSpPr>
        <p:spPr>
          <a:xfrm>
            <a:off x="1791234" y="2238230"/>
            <a:ext cx="0" cy="243292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9DCD03-194B-62B5-21D4-6E3C4497F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9AC805-29F8-4B8D-1D9D-E1B8723D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22/23</a:t>
            </a:r>
          </a:p>
        </p:txBody>
      </p:sp>
    </p:spTree>
    <p:extLst>
      <p:ext uri="{BB962C8B-B14F-4D97-AF65-F5344CB8AC3E}">
        <p14:creationId xmlns:p14="http://schemas.microsoft.com/office/powerpoint/2010/main" val="1027946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1CC8B-7AFF-9617-5C8D-AEDD5564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Bayesian framework with multiple imputed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031148C-6F3B-18AD-3896-32243A60A023}"/>
                  </a:ext>
                </a:extLst>
              </p:cNvPr>
              <p:cNvSpPr txBox="1"/>
              <p:nvPr/>
            </p:nvSpPr>
            <p:spPr>
              <a:xfrm>
                <a:off x="553719" y="5337140"/>
                <a:ext cx="5018682" cy="5529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 </m:t>
                    </m:r>
                    <m:r>
                      <m:rPr>
                        <m:sty m:val="p"/>
                      </m:rP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fr-FR" sz="2000" dirty="0"/>
                  <a:t> draw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fr-FR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𝛍</m:t>
                            </m:r>
                          </m:e>
                        </m:acc>
                      </m:e>
                      <m:sub>
                        <m:r>
                          <a:rPr lang="fr-FR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d>
                          <m:dPr>
                            <m:ctrlPr>
                              <a:rPr lang="fr-FR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</m:e>
                        </m:d>
                      </m:sup>
                    </m:sSubSup>
                    <m:r>
                      <a:rPr lang="fr-FR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𝛍</m:t>
                        </m:r>
                        <m: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</m:sup>
                        </m:sSubSup>
                        <m:r>
                          <a:rPr lang="fr-FR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fr-F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sz="20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</m:sup>
                        </m:sSubSup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031148C-6F3B-18AD-3896-32243A60A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19" y="5337140"/>
                <a:ext cx="5018682" cy="552972"/>
              </a:xfrm>
              <a:prstGeom prst="rect">
                <a:avLst/>
              </a:prstGeom>
              <a:blipFill>
                <a:blip r:embed="rId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F1463C31-0932-A234-9040-47A9413D71E4}"/>
              </a:ext>
            </a:extLst>
          </p:cNvPr>
          <p:cNvSpPr txBox="1"/>
          <p:nvPr/>
        </p:nvSpPr>
        <p:spPr>
          <a:xfrm>
            <a:off x="5793406" y="5776934"/>
            <a:ext cx="2270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>
                <a:latin typeface="LM Sans 10" pitchFamily="2" charset="77"/>
                <a:cs typeface="Calibri Light" panose="020F0302020204030204" pitchFamily="34" charset="0"/>
              </a:rPr>
              <a:t>Sample from the </a:t>
            </a:r>
          </a:p>
          <a:p>
            <a:pPr algn="ctr"/>
            <a:r>
              <a:rPr lang="en-GB" i="1" dirty="0">
                <a:latin typeface="LM Sans 10" pitchFamily="2" charset="77"/>
                <a:cs typeface="Calibri Light" panose="020F0302020204030204" pitchFamily="34" charset="0"/>
              </a:rPr>
              <a:t>difference distribution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482BA90-C0E2-062F-694B-E7098903394B}"/>
              </a:ext>
            </a:extLst>
          </p:cNvPr>
          <p:cNvCxnSpPr>
            <a:cxnSpLocks/>
          </p:cNvCxnSpPr>
          <p:nvPr/>
        </p:nvCxnSpPr>
        <p:spPr>
          <a:xfrm>
            <a:off x="6188479" y="5613626"/>
            <a:ext cx="137123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C671F763-350E-50A2-A758-FF6437CBE735}"/>
              </a:ext>
            </a:extLst>
          </p:cNvPr>
          <p:cNvGrpSpPr/>
          <p:nvPr/>
        </p:nvGrpSpPr>
        <p:grpSpPr>
          <a:xfrm>
            <a:off x="827321" y="1084076"/>
            <a:ext cx="10773440" cy="3502531"/>
            <a:chOff x="-1183280" y="1067257"/>
            <a:chExt cx="10021097" cy="3502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B93919D8-0C5E-9AA0-E453-9E7E977DF031}"/>
                    </a:ext>
                  </a:extLst>
                </p:cNvPr>
                <p:cNvSpPr txBox="1"/>
                <p:nvPr/>
              </p:nvSpPr>
              <p:spPr>
                <a:xfrm>
                  <a:off x="-57032" y="2776223"/>
                  <a:ext cx="6023918" cy="75142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𝛍</m:t>
                                </m:r>
                              </m:e>
                            </m:acc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  <m:sup>
                            <m:d>
                              <m:dPr>
                                <m:ctrlPr>
                                  <a:rPr lang="fr-FR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</m:e>
                            </m:d>
                          </m:sup>
                        </m:sSubSup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  <m:sub>
                                <m:r>
                                  <a:rPr lang="fr-F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sSubSup>
                              <m:sSubSupPr>
                                <m:ctrlPr>
                                  <a:rPr lang="fr-FR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fr-FR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fr-FR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𝐤</m:t>
                                </m:r>
                              </m:sub>
                              <m:sup>
                                <m:r>
                                  <a:rPr lang="fr-FR" b="1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1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fr-FR" b="1" i="0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fr-F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fr-FR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B93919D8-0C5E-9AA0-E453-9E7E977DF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7032" y="2776223"/>
                  <a:ext cx="6023918" cy="75142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FDD05B9-7006-5498-46CD-183CC47475AE}"/>
                    </a:ext>
                  </a:extLst>
                </p:cNvPr>
                <p:cNvSpPr txBox="1"/>
                <p:nvPr/>
              </p:nvSpPr>
              <p:spPr>
                <a:xfrm>
                  <a:off x="-57032" y="2221411"/>
                  <a:ext cx="486856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fr-F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fr-F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0" name="ZoneTexte 19">
                  <a:extLst>
                    <a:ext uri="{FF2B5EF4-FFF2-40B4-BE49-F238E27FC236}">
                      <a16:creationId xmlns:a16="http://schemas.microsoft.com/office/drawing/2014/main" id="{6FDD05B9-7006-5498-46CD-183CC47475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7032" y="2221411"/>
                  <a:ext cx="486856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E96A9BFF-76B9-0657-273B-194E1CC4CD20}"/>
                </a:ext>
              </a:extLst>
            </p:cNvPr>
            <p:cNvGrpSpPr/>
            <p:nvPr/>
          </p:nvGrpSpPr>
          <p:grpSpPr>
            <a:xfrm>
              <a:off x="-1183280" y="1067257"/>
              <a:ext cx="10021097" cy="3502531"/>
              <a:chOff x="-1183280" y="1067257"/>
              <a:chExt cx="10021097" cy="35025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9C30B4C-926F-1260-BEB2-77385BA26B33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15" y="1067257"/>
                    <a:ext cx="6014698" cy="9639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…,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𝛍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2000" b="1" i="0" smtClean="0"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𝐨𝐛𝐬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≈</m:t>
                          </m:r>
                          <m:f>
                            <m:f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k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; </m:t>
                              </m:r>
                              <m:sSubSup>
                                <m:sSubSupPr>
                                  <m:ctrlPr>
                                    <a:rPr lang="fr-F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fr-FR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0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oMath>
                      </m:oMathPara>
                    </a14:m>
                    <a:endParaRPr lang="fr-FR" sz="2000" dirty="0"/>
                  </a:p>
                </p:txBody>
              </p:sp>
            </mc:Choice>
            <mc:Fallback xmlns="">
              <p:sp>
                <p:nvSpPr>
                  <p:cNvPr id="22" name="ZoneTexte 21">
                    <a:extLst>
                      <a:ext uri="{FF2B5EF4-FFF2-40B4-BE49-F238E27FC236}">
                        <a16:creationId xmlns:a16="http://schemas.microsoft.com/office/drawing/2014/main" id="{49C30B4C-926F-1260-BEB2-77385BA26B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315" y="1067257"/>
                    <a:ext cx="6014698" cy="96398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97403" b="-1493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D347E394-57AD-CE3A-16D3-05B927BDCF92}"/>
                  </a:ext>
                </a:extLst>
              </p:cNvPr>
              <p:cNvSpPr txBox="1"/>
              <p:nvPr/>
            </p:nvSpPr>
            <p:spPr>
              <a:xfrm>
                <a:off x="-1183280" y="2005899"/>
                <a:ext cx="6668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latin typeface="LM Sans 10" pitchFamily="2" charset="77"/>
                  </a:rPr>
                  <a:t>with: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34A85F8E-2E2C-76F6-4891-0503F7BFA3FB}"/>
                      </a:ext>
                    </a:extLst>
                  </p:cNvPr>
                  <p:cNvSpPr txBox="1"/>
                  <p:nvPr/>
                </p:nvSpPr>
                <p:spPr>
                  <a:xfrm>
                    <a:off x="-57032" y="3657743"/>
                    <a:ext cx="8894849" cy="91204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fr-FR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d</m:t>
                                  </m:r>
                                </m:e>
                              </m:d>
                            </m:sup>
                          </m:sSubSup>
                          <m: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fr-FR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fr-FR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fr-FR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fr-FR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fr-FR" b="1" i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𝐧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𝐝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fr-F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𝐝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fr-FR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1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𝐧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b="1" i="1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b="1" i="0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𝐝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  <m: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fr-FR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fr-FR" b="1" i="0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𝐲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𝐤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fr-FR" b="1" i="1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fr-FR" b="1" i="0" smtClean="0">
                                                      <a:solidFill>
                                                        <a:schemeClr val="accent6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𝐝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fr-FR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N</m:t>
                                      </m:r>
                                    </m:den>
                                  </m:f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fr-F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𝐲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𝐤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fr-FR" b="1" i="1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b="1" i="0" smtClean="0">
                                              <a:solidFill>
                                                <a:schemeClr val="accent6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𝐝</m:t>
                                          </m:r>
                                        </m:e>
                                      </m:d>
                                    </m:sup>
                                  </m:sSubSup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fr-FR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  <m:sub>
                                      <m:r>
                                        <a:rPr lang="fr-FR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fr-F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fr-FR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fr-FR" b="1" i="0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𝐲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𝐤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fr-FR" b="1" i="1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fr-FR" b="1" i="0" smtClean="0">
                                                  <a:solidFill>
                                                    <a:schemeClr val="accent6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𝐝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 </m:t>
                                      </m:r>
                                      <m:sSub>
                                        <m:sSubPr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𝛍</m:t>
                                          </m:r>
                                        </m:e>
                                        <m:sub>
                                          <m:r>
                                            <a:rPr lang="fr-FR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𝟎</m:t>
                                          </m:r>
                                        </m:sub>
                                      </m:sSub>
                                      <m:r>
                                        <a:rPr lang="fr-FR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fr-FR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+1)(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fr-F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fr-F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4" name="ZoneTexte 23">
                    <a:extLst>
                      <a:ext uri="{FF2B5EF4-FFF2-40B4-BE49-F238E27FC236}">
                        <a16:creationId xmlns:a16="http://schemas.microsoft.com/office/drawing/2014/main" id="{34A85F8E-2E2C-76F6-4891-0503F7BFA3F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7032" y="3657743"/>
                    <a:ext cx="8894849" cy="91204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33333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6527AE4-CE28-70B8-0C12-3CE3C7727339}"/>
              </a:ext>
            </a:extLst>
          </p:cNvPr>
          <p:cNvCxnSpPr>
            <a:cxnSpLocks/>
          </p:cNvCxnSpPr>
          <p:nvPr/>
        </p:nvCxnSpPr>
        <p:spPr>
          <a:xfrm>
            <a:off x="1791234" y="2238230"/>
            <a:ext cx="0" cy="243292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1D7DFE9-BEEF-734B-A542-942094F267EF}"/>
                  </a:ext>
                </a:extLst>
              </p:cNvPr>
              <p:cNvSpPr txBox="1"/>
              <p:nvPr/>
            </p:nvSpPr>
            <p:spPr>
              <a:xfrm>
                <a:off x="8175793" y="5118523"/>
                <a:ext cx="3248699" cy="990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e>
                          </m:acc>
                        </m:e>
                        <m:sub>
                          <m:r>
                            <a:rPr lang="en-GB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fr-FR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d>
                            <m:dPr>
                              <m:ctrlPr>
                                <a:rPr lang="fr-F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b="1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𝐤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GB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𝛍</m:t>
                                      </m:r>
                                    </m:e>
                                  </m:acc>
                                </m:e>
                                <m:sub>
                                  <m:sSup>
                                    <m:sSupPr>
                                      <m:ctrlPr>
                                        <a:rPr lang="en-GB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𝐤</m:t>
                                      </m:r>
                                    </m:e>
                                    <m:sup>
                                      <m:r>
                                        <a:rPr lang="en-GB" sz="2000" b="1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d>
                                    <m:dPr>
                                      <m:ctrlPr>
                                        <a:rPr lang="fr-FR" sz="20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b="1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𝐝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1D7DFE9-BEEF-734B-A542-942094F2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793" y="5118523"/>
                <a:ext cx="3248699" cy="990207"/>
              </a:xfrm>
              <a:prstGeom prst="rect">
                <a:avLst/>
              </a:prstGeom>
              <a:blipFill>
                <a:blip r:embed="rId8"/>
                <a:stretch>
                  <a:fillRect t="-96154" b="-14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9967706-5842-00D2-82EE-139378174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7F1B19-1ECE-EC1F-8ED9-F5140F6C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22/23</a:t>
            </a:r>
          </a:p>
        </p:txBody>
      </p:sp>
    </p:spTree>
    <p:extLst>
      <p:ext uri="{BB962C8B-B14F-4D97-AF65-F5344CB8AC3E}">
        <p14:creationId xmlns:p14="http://schemas.microsoft.com/office/powerpoint/2010/main" val="390264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B386A-60BD-1E10-8CF0-457573F9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 &amp; Perspectives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5354F4-6834-F703-4618-D5ACB6C3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M. Chion</a:t>
            </a:r>
            <a:endParaRPr lang="en-GB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ABC52A-2561-B17E-C768-4A2C110C3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23/23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1CEF6B7-D218-E234-25F3-735ABD6E30AF}"/>
              </a:ext>
            </a:extLst>
          </p:cNvPr>
          <p:cNvSpPr txBox="1"/>
          <p:nvPr/>
        </p:nvSpPr>
        <p:spPr>
          <a:xfrm>
            <a:off x="348791" y="1080137"/>
            <a:ext cx="111990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Conjugate Bayesian model for differential expression analysis allowing for missing values, correlation structure and uncertainty quantification.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Preprint available on </a:t>
            </a:r>
            <a:r>
              <a:rPr lang="en-GB" dirty="0" err="1">
                <a:latin typeface="LM Sans 10" pitchFamily="2" charset="77"/>
              </a:rPr>
              <a:t>arXiv</a:t>
            </a: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Implemented as the </a:t>
            </a:r>
            <a:r>
              <a:rPr lang="en-GB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ProteoBayes</a:t>
            </a:r>
            <a:r>
              <a:rPr lang="en-GB" dirty="0">
                <a:latin typeface="LM Sans 10" pitchFamily="2" charset="77"/>
              </a:rPr>
              <a:t> R package (CRAN) and a Shiny (no-code) App.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r>
              <a:rPr lang="en-GB" b="1" dirty="0">
                <a:latin typeface="LM Sans 10" pitchFamily="2" charset="77"/>
              </a:rPr>
              <a:t>Next steps:</a:t>
            </a:r>
          </a:p>
          <a:p>
            <a:endParaRPr lang="en-GB" dirty="0">
              <a:latin typeface="LM Sans 10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Create a tutorial on ProteoBayes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latin typeface="LM Sans 10" pitchFamily="2" charset="77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Expand to other omics data (non-Normal distributions)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D38E90-0033-3FCF-50E8-B11F6B8980B8}"/>
              </a:ext>
            </a:extLst>
          </p:cNvPr>
          <p:cNvSpPr txBox="1"/>
          <p:nvPr/>
        </p:nvSpPr>
        <p:spPr>
          <a:xfrm>
            <a:off x="8031692" y="5604452"/>
            <a:ext cx="3433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Contact: </a:t>
            </a:r>
            <a:r>
              <a:rPr lang="en-GB" sz="1600" dirty="0" err="1"/>
              <a:t>marie.chion@protonmail.com</a:t>
            </a:r>
            <a:endParaRPr lang="en-GB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A1FC67-8234-5437-D000-F17E56C3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154" y="1695659"/>
            <a:ext cx="4586926" cy="127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1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84A109-7311-CF2C-5B9A-BDBE4FF1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F84B81-6850-415D-AAE1-608C5319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751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D39633-1C0E-359C-7F39-1D65B2A18B7A}"/>
              </a:ext>
            </a:extLst>
          </p:cNvPr>
          <p:cNvSpPr txBox="1">
            <a:spLocks/>
          </p:cNvSpPr>
          <p:nvPr/>
        </p:nvSpPr>
        <p:spPr>
          <a:xfrm>
            <a:off x="589086" y="1237908"/>
            <a:ext cx="160200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cs typeface="Calibri Light" panose="020F0302020204030204" pitchFamily="34" charset="0"/>
              </a:rPr>
              <a:t>Multiple </a:t>
            </a:r>
          </a:p>
          <a:p>
            <a:pPr algn="ctr"/>
            <a:r>
              <a:rPr lang="en-GB" dirty="0">
                <a:cs typeface="Calibri Light" panose="020F0302020204030204" pitchFamily="34" charset="0"/>
              </a:rPr>
              <a:t>imputation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BBCE25-DAF9-D4F2-8099-92F266485359}"/>
              </a:ext>
            </a:extLst>
          </p:cNvPr>
          <p:cNvSpPr txBox="1"/>
          <p:nvPr/>
        </p:nvSpPr>
        <p:spPr>
          <a:xfrm>
            <a:off x="3596358" y="1093994"/>
            <a:ext cx="1602005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Imputed datasets combination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6F0C3F-9FB2-FF2B-FE1B-4CBDE331BA2D}"/>
              </a:ext>
            </a:extLst>
          </p:cNvPr>
          <p:cNvSpPr txBox="1"/>
          <p:nvPr/>
        </p:nvSpPr>
        <p:spPr>
          <a:xfrm>
            <a:off x="10168319" y="1211856"/>
            <a:ext cx="143459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Moderated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t-test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914DBF8-6350-40F1-D991-4BDFEE7712B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2191091" y="1555659"/>
            <a:ext cx="1405267" cy="5415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99938F-EF25-B484-4401-07153A339E07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5198363" y="1535022"/>
            <a:ext cx="4969956" cy="20637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8F7E08F-83F7-4B5F-8C06-349273D3D047}"/>
              </a:ext>
            </a:extLst>
          </p:cNvPr>
          <p:cNvCxnSpPr>
            <a:cxnSpLocks/>
          </p:cNvCxnSpPr>
          <p:nvPr/>
        </p:nvCxnSpPr>
        <p:spPr>
          <a:xfrm flipV="1">
            <a:off x="4354559" y="3002884"/>
            <a:ext cx="2816262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F898209-75F2-1E81-866F-9F9CA94B3F5B}"/>
              </a:ext>
            </a:extLst>
          </p:cNvPr>
          <p:cNvSpPr/>
          <p:nvPr/>
        </p:nvSpPr>
        <p:spPr>
          <a:xfrm>
            <a:off x="8526965" y="2677542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3876B7A-70E5-0312-5907-B7A269D6FAB4}"/>
              </a:ext>
            </a:extLst>
          </p:cNvPr>
          <p:cNvCxnSpPr>
            <a:cxnSpLocks/>
          </p:cNvCxnSpPr>
          <p:nvPr/>
        </p:nvCxnSpPr>
        <p:spPr>
          <a:xfrm flipH="1">
            <a:off x="9360501" y="3088454"/>
            <a:ext cx="785241" cy="55781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A67B523-F7F7-F956-3A92-B7647744A470}"/>
              </a:ext>
            </a:extLst>
          </p:cNvPr>
          <p:cNvSpPr txBox="1"/>
          <p:nvPr/>
        </p:nvSpPr>
        <p:spPr>
          <a:xfrm>
            <a:off x="9572134" y="3074415"/>
            <a:ext cx="200567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D</a:t>
            </a:r>
            <a:endParaRPr lang="en-GB" sz="2000" b="1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cs typeface="Calibri Light" panose="020F0302020204030204" pitchFamily="34" charset="0"/>
            </a:endParaRPr>
          </a:p>
          <a:p>
            <a:pPr algn="ctr"/>
            <a:r>
              <a:rPr lang="en-GB" sz="20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Imputations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2BBC12-E600-192A-6EE9-EDA0500F6AAA}"/>
              </a:ext>
            </a:extLst>
          </p:cNvPr>
          <p:cNvSpPr/>
          <p:nvPr/>
        </p:nvSpPr>
        <p:spPr>
          <a:xfrm>
            <a:off x="8287743" y="2835274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BF4A2-CABC-727E-103A-0B76DE5B7E69}"/>
              </a:ext>
            </a:extLst>
          </p:cNvPr>
          <p:cNvSpPr/>
          <p:nvPr/>
        </p:nvSpPr>
        <p:spPr>
          <a:xfrm>
            <a:off x="7995253" y="3002884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B823D6-9A80-7D9C-D15C-1000F569A6B8}"/>
              </a:ext>
            </a:extLst>
          </p:cNvPr>
          <p:cNvSpPr/>
          <p:nvPr/>
        </p:nvSpPr>
        <p:spPr>
          <a:xfrm>
            <a:off x="7760562" y="3198412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EFF12E6-BB78-A736-3A00-67937FCF8B32}"/>
              </a:ext>
            </a:extLst>
          </p:cNvPr>
          <p:cNvSpPr txBox="1"/>
          <p:nvPr/>
        </p:nvSpPr>
        <p:spPr>
          <a:xfrm>
            <a:off x="8509105" y="2149357"/>
            <a:ext cx="14975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cs typeface="Calibri Light" panose="020F0302020204030204" pitchFamily="34" charset="0"/>
              </a:rPr>
              <a:t>N Samples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AAA2353-C1EE-2E09-97BF-2CB75FA35A7E}"/>
              </a:ext>
            </a:extLst>
          </p:cNvPr>
          <p:cNvCxnSpPr>
            <a:cxnSpLocks/>
          </p:cNvCxnSpPr>
          <p:nvPr/>
        </p:nvCxnSpPr>
        <p:spPr>
          <a:xfrm flipH="1">
            <a:off x="8548755" y="2551836"/>
            <a:ext cx="1418210" cy="46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6159C0D-5A2F-CAC5-854C-F2ECDE0A75EB}"/>
              </a:ext>
            </a:extLst>
          </p:cNvPr>
          <p:cNvSpPr/>
          <p:nvPr/>
        </p:nvSpPr>
        <p:spPr>
          <a:xfrm>
            <a:off x="2349511" y="2878231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0D1C9EB-616B-87EF-6B48-86CDD858EF36}"/>
                  </a:ext>
                </a:extLst>
              </p:cNvPr>
              <p:cNvSpPr txBox="1"/>
              <p:nvPr/>
            </p:nvSpPr>
            <p:spPr>
              <a:xfrm>
                <a:off x="2911979" y="2890263"/>
                <a:ext cx="315214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en-GB" sz="20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0D1C9EB-616B-87EF-6B48-86CDD858E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979" y="2890263"/>
                <a:ext cx="315214" cy="335092"/>
              </a:xfrm>
              <a:prstGeom prst="rect">
                <a:avLst/>
              </a:prstGeom>
              <a:blipFill>
                <a:blip r:embed="rId2"/>
                <a:stretch>
                  <a:fillRect l="-16000" r="-12000"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FCC4DEB-8E10-C7D1-4B4B-869C021D418A}"/>
                  </a:ext>
                </a:extLst>
              </p:cNvPr>
              <p:cNvSpPr txBox="1"/>
              <p:nvPr/>
            </p:nvSpPr>
            <p:spPr>
              <a:xfrm>
                <a:off x="8287743" y="3205152"/>
                <a:ext cx="325217" cy="355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</m:oMath>
                  </m:oMathPara>
                </a14:m>
                <a:endParaRPr lang="en-GB" sz="20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FCC4DEB-8E10-C7D1-4B4B-869C021D4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7743" y="3205152"/>
                <a:ext cx="325217" cy="355995"/>
              </a:xfrm>
              <a:prstGeom prst="rect">
                <a:avLst/>
              </a:prstGeom>
              <a:blipFill>
                <a:blip r:embed="rId3"/>
                <a:stretch>
                  <a:fillRect l="-18519" t="-10345" r="-7407" b="-17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28C50B4C-6DED-30B5-3ABF-8CFFE2196D72}"/>
              </a:ext>
            </a:extLst>
          </p:cNvPr>
          <p:cNvSpPr txBox="1"/>
          <p:nvPr/>
        </p:nvSpPr>
        <p:spPr>
          <a:xfrm>
            <a:off x="2349511" y="2357502"/>
            <a:ext cx="14975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cs typeface="Calibri Light" panose="020F0302020204030204" pitchFamily="34" charset="0"/>
              </a:rPr>
              <a:t>N Samples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0C06750-F320-63B0-0512-0D0B2E14B4FA}"/>
              </a:ext>
            </a:extLst>
          </p:cNvPr>
          <p:cNvCxnSpPr>
            <a:cxnSpLocks/>
          </p:cNvCxnSpPr>
          <p:nvPr/>
        </p:nvCxnSpPr>
        <p:spPr>
          <a:xfrm flipH="1">
            <a:off x="2389161" y="2770614"/>
            <a:ext cx="1418210" cy="46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8DCCF635-C2C0-9630-65A0-6D83C7DC3D3D}"/>
              </a:ext>
            </a:extLst>
          </p:cNvPr>
          <p:cNvSpPr txBox="1"/>
          <p:nvPr/>
        </p:nvSpPr>
        <p:spPr>
          <a:xfrm>
            <a:off x="4014038" y="3448763"/>
            <a:ext cx="3381442" cy="102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k-nearest neighbours, </a:t>
            </a:r>
          </a:p>
          <a:p>
            <a:pPr algn="ctr">
              <a:lnSpc>
                <a:spcPct val="114000"/>
              </a:lnSpc>
            </a:pPr>
            <a:r>
              <a:rPr lang="en-GB" i="1" dirty="0">
                <a:solidFill>
                  <a:schemeClr val="accent1">
                    <a:lumMod val="75000"/>
                  </a:schemeClr>
                </a:solidFill>
                <a:cs typeface="Calibri Light" panose="020F0302020204030204" pitchFamily="34" charset="0"/>
              </a:rPr>
              <a:t>maximum likelihood estimation, random forests, 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E808AA4-EE14-3983-8F1A-AC3946055564}"/>
              </a:ext>
            </a:extLst>
          </p:cNvPr>
          <p:cNvSpPr txBox="1"/>
          <p:nvPr/>
        </p:nvSpPr>
        <p:spPr>
          <a:xfrm>
            <a:off x="8701084" y="3918512"/>
            <a:ext cx="2053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>
                <a:cs typeface="Calibri Light" panose="020F0302020204030204" pitchFamily="34" charset="0"/>
              </a:rPr>
              <a:t>Imputed datasets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FB3C20C-6351-7519-B6F6-084AFCE21777}"/>
              </a:ext>
            </a:extLst>
          </p:cNvPr>
          <p:cNvSpPr txBox="1"/>
          <p:nvPr/>
        </p:nvSpPr>
        <p:spPr>
          <a:xfrm>
            <a:off x="1095153" y="3708223"/>
            <a:ext cx="2284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Calibri Light" panose="020F0302020204030204" pitchFamily="34" charset="0"/>
              </a:rPr>
              <a:t>Initial dataset with missing values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3848853-AEBD-F441-D722-22E7CB992FCC}"/>
              </a:ext>
            </a:extLst>
          </p:cNvPr>
          <p:cNvSpPr txBox="1"/>
          <p:nvPr/>
        </p:nvSpPr>
        <p:spPr>
          <a:xfrm>
            <a:off x="10006614" y="6047827"/>
            <a:ext cx="1884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 Rubin, 1987</a:t>
            </a:r>
            <a:endParaRPr lang="en-GB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itre 30">
            <a:extLst>
              <a:ext uri="{FF2B5EF4-FFF2-40B4-BE49-F238E27FC236}">
                <a16:creationId xmlns:a16="http://schemas.microsoft.com/office/drawing/2014/main" id="{DFFD2E31-0D65-4052-D069-BA13F243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imputation in proteomics</a:t>
            </a:r>
          </a:p>
        </p:txBody>
      </p:sp>
      <p:sp>
        <p:nvSpPr>
          <p:cNvPr id="25" name="Espace réservé de la date 24">
            <a:extLst>
              <a:ext uri="{FF2B5EF4-FFF2-40B4-BE49-F238E27FC236}">
                <a16:creationId xmlns:a16="http://schemas.microsoft.com/office/drawing/2014/main" id="{A1B60DE8-7AF5-3C37-4FE1-53B00EED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045C5AFF-C886-5C00-946D-B6ECF30C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64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D39633-1C0E-359C-7F39-1D65B2A18B7A}"/>
              </a:ext>
            </a:extLst>
          </p:cNvPr>
          <p:cNvSpPr txBox="1">
            <a:spLocks/>
          </p:cNvSpPr>
          <p:nvPr/>
        </p:nvSpPr>
        <p:spPr>
          <a:xfrm>
            <a:off x="589086" y="1237908"/>
            <a:ext cx="160200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dirty="0">
                <a:latin typeface="+mn-lt"/>
              </a:rPr>
              <a:t>Multiple </a:t>
            </a:r>
          </a:p>
          <a:p>
            <a:r>
              <a:rPr lang="en-GB" dirty="0">
                <a:latin typeface="+mn-lt"/>
              </a:rPr>
              <a:t>imputation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BBCE25-DAF9-D4F2-8099-92F266485359}"/>
              </a:ext>
            </a:extLst>
          </p:cNvPr>
          <p:cNvSpPr txBox="1"/>
          <p:nvPr/>
        </p:nvSpPr>
        <p:spPr>
          <a:xfrm>
            <a:off x="3596358" y="1093994"/>
            <a:ext cx="160200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>
                <a:latin typeface="+mn-lt"/>
              </a:rPr>
              <a:t>Imputed datasets combination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6F0C3F-9FB2-FF2B-FE1B-4CBDE331BA2D}"/>
              </a:ext>
            </a:extLst>
          </p:cNvPr>
          <p:cNvSpPr txBox="1"/>
          <p:nvPr/>
        </p:nvSpPr>
        <p:spPr>
          <a:xfrm>
            <a:off x="10168319" y="1211856"/>
            <a:ext cx="143459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Moderated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t-test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914DBF8-6350-40F1-D991-4BDFEE7712B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2191091" y="1555659"/>
            <a:ext cx="1405267" cy="5415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F99938F-EF25-B484-4401-07153A339E07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 flipV="1">
            <a:off x="5198363" y="1535022"/>
            <a:ext cx="4969956" cy="20637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re 30">
            <a:extLst>
              <a:ext uri="{FF2B5EF4-FFF2-40B4-BE49-F238E27FC236}">
                <a16:creationId xmlns:a16="http://schemas.microsoft.com/office/drawing/2014/main" id="{DFFD2E31-0D65-4052-D069-BA13F243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Multiple imputation in proteomics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54F67FB9-3857-C460-9378-FE4BADF8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44" y="2378098"/>
            <a:ext cx="381987" cy="38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PANDA-view Icon">
            <a:extLst>
              <a:ext uri="{FF2B5EF4-FFF2-40B4-BE49-F238E27FC236}">
                <a16:creationId xmlns:a16="http://schemas.microsoft.com/office/drawing/2014/main" id="{1A93C915-B894-D4CE-00A8-081D40C84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r="8742" b="9126"/>
          <a:stretch/>
        </p:blipFill>
        <p:spPr bwMode="auto">
          <a:xfrm>
            <a:off x="3261719" y="2846649"/>
            <a:ext cx="377567" cy="42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C848620-4C61-4F57-625C-51F1A55E00A4}"/>
              </a:ext>
            </a:extLst>
          </p:cNvPr>
          <p:cNvSpPr txBox="1"/>
          <p:nvPr/>
        </p:nvSpPr>
        <p:spPr>
          <a:xfrm>
            <a:off x="3811842" y="2875004"/>
            <a:ext cx="13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cap="small" dirty="0">
                <a:solidFill>
                  <a:srgbClr val="345059"/>
                </a:solidFill>
                <a:cs typeface="Calibri Light" panose="020F0302020204030204" pitchFamily="34" charset="0"/>
              </a:rPr>
              <a:t>PANDA-view</a:t>
            </a:r>
            <a:endParaRPr lang="en-GB" dirty="0">
              <a:solidFill>
                <a:srgbClr val="345059"/>
              </a:solidFill>
              <a:cs typeface="Calibri Light" panose="020F03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9D24CA6-1892-B1BA-F92D-892CC854525B}"/>
              </a:ext>
            </a:extLst>
          </p:cNvPr>
          <p:cNvSpPr txBox="1"/>
          <p:nvPr/>
        </p:nvSpPr>
        <p:spPr>
          <a:xfrm>
            <a:off x="3811842" y="2384425"/>
            <a:ext cx="249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cap="small" dirty="0">
                <a:solidFill>
                  <a:srgbClr val="345059"/>
                </a:solidFill>
                <a:cs typeface="Calibri Light" panose="020F0302020204030204" pitchFamily="34" charset="0"/>
              </a:rPr>
              <a:t>DAPAR/ProStaR</a:t>
            </a:r>
            <a:endParaRPr lang="en-GB" dirty="0">
              <a:solidFill>
                <a:srgbClr val="345059"/>
              </a:solidFill>
              <a:cs typeface="Calibri Light" panose="020F03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045477-836E-9116-FE46-81D2C9A9513E}"/>
              </a:ext>
            </a:extLst>
          </p:cNvPr>
          <p:cNvSpPr/>
          <p:nvPr/>
        </p:nvSpPr>
        <p:spPr>
          <a:xfrm>
            <a:off x="1615435" y="3930941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2BA2478-FEE4-5C96-CF63-2B79C1D6D388}"/>
              </a:ext>
            </a:extLst>
          </p:cNvPr>
          <p:cNvCxnSpPr>
            <a:cxnSpLocks/>
          </p:cNvCxnSpPr>
          <p:nvPr/>
        </p:nvCxnSpPr>
        <p:spPr>
          <a:xfrm flipH="1">
            <a:off x="2448971" y="4341853"/>
            <a:ext cx="785241" cy="55781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CF3329B0-6580-8B29-55CB-9C98E9219B68}"/>
              </a:ext>
            </a:extLst>
          </p:cNvPr>
          <p:cNvSpPr txBox="1"/>
          <p:nvPr/>
        </p:nvSpPr>
        <p:spPr>
          <a:xfrm>
            <a:off x="2607920" y="4389979"/>
            <a:ext cx="14992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D</a:t>
            </a:r>
            <a:br>
              <a:rPr lang="en-GB" sz="2000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Calibri Light" panose="020F0302020204030204" pitchFamily="34" charset="0"/>
              </a:rPr>
            </a:br>
            <a:r>
              <a:rPr lang="en-GB" sz="2000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Imputations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E6BC5D-7892-5BE4-302A-A635613F7CEB}"/>
              </a:ext>
            </a:extLst>
          </p:cNvPr>
          <p:cNvSpPr/>
          <p:nvPr/>
        </p:nvSpPr>
        <p:spPr>
          <a:xfrm>
            <a:off x="1376213" y="4088673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B2CCEF-9BC9-7B36-4CFA-FB4ADBD622F3}"/>
              </a:ext>
            </a:extLst>
          </p:cNvPr>
          <p:cNvSpPr/>
          <p:nvPr/>
        </p:nvSpPr>
        <p:spPr>
          <a:xfrm>
            <a:off x="1083723" y="4256283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CE2F13-E2D1-D83E-F886-64C38DE9B75D}"/>
              </a:ext>
            </a:extLst>
          </p:cNvPr>
          <p:cNvSpPr/>
          <p:nvPr/>
        </p:nvSpPr>
        <p:spPr>
          <a:xfrm>
            <a:off x="849032" y="4451811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D08D01A-103B-814F-9E48-143A0B47F987}"/>
              </a:ext>
            </a:extLst>
          </p:cNvPr>
          <p:cNvSpPr txBox="1"/>
          <p:nvPr/>
        </p:nvSpPr>
        <p:spPr>
          <a:xfrm>
            <a:off x="1597575" y="3434655"/>
            <a:ext cx="14975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cs typeface="Calibri Light" panose="020F0302020204030204" pitchFamily="34" charset="0"/>
              </a:rPr>
              <a:t>N Samples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BA5D990-DBB5-FAA6-FA4C-3FA730ECF95F}"/>
              </a:ext>
            </a:extLst>
          </p:cNvPr>
          <p:cNvCxnSpPr>
            <a:cxnSpLocks/>
          </p:cNvCxnSpPr>
          <p:nvPr/>
        </p:nvCxnSpPr>
        <p:spPr>
          <a:xfrm flipH="1">
            <a:off x="1637225" y="3805235"/>
            <a:ext cx="1418210" cy="46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FF9D3FC1-70D1-CE42-9792-C90EF0B15FF7}"/>
              </a:ext>
            </a:extLst>
          </p:cNvPr>
          <p:cNvCxnSpPr>
            <a:cxnSpLocks/>
          </p:cNvCxnSpPr>
          <p:nvPr/>
        </p:nvCxnSpPr>
        <p:spPr>
          <a:xfrm>
            <a:off x="3671331" y="4274582"/>
            <a:ext cx="1387806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E956106-E65F-DCB3-4B9C-D4575C5AD19A}"/>
              </a:ext>
            </a:extLst>
          </p:cNvPr>
          <p:cNvSpPr/>
          <p:nvPr/>
        </p:nvSpPr>
        <p:spPr>
          <a:xfrm>
            <a:off x="5391407" y="4094582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BBA0907-2C90-DD98-04A3-0B08697A398E}"/>
              </a:ext>
            </a:extLst>
          </p:cNvPr>
          <p:cNvCxnSpPr>
            <a:cxnSpLocks/>
          </p:cNvCxnSpPr>
          <p:nvPr/>
        </p:nvCxnSpPr>
        <p:spPr>
          <a:xfrm flipH="1">
            <a:off x="5403132" y="3951572"/>
            <a:ext cx="1369635" cy="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872C1E4-CB17-D3FC-B727-196C7296EE6D}"/>
                  </a:ext>
                </a:extLst>
              </p:cNvPr>
              <p:cNvSpPr txBox="1"/>
              <p:nvPr/>
            </p:nvSpPr>
            <p:spPr>
              <a:xfrm>
                <a:off x="5985104" y="4110390"/>
                <a:ext cx="302390" cy="3352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1872C1E4-CB17-D3FC-B727-196C7296E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104" y="4110390"/>
                <a:ext cx="302390" cy="335285"/>
              </a:xfrm>
              <a:prstGeom prst="rect">
                <a:avLst/>
              </a:prstGeom>
              <a:blipFill>
                <a:blip r:embed="rId4"/>
                <a:stretch>
                  <a:fillRect l="-20833" t="-18519" r="-125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ZoneTexte 42">
            <a:extLst>
              <a:ext uri="{FF2B5EF4-FFF2-40B4-BE49-F238E27FC236}">
                <a16:creationId xmlns:a16="http://schemas.microsoft.com/office/drawing/2014/main" id="{F1FAB0EA-67C8-EB51-D388-C95A48ADBF09}"/>
              </a:ext>
            </a:extLst>
          </p:cNvPr>
          <p:cNvSpPr txBox="1"/>
          <p:nvPr/>
        </p:nvSpPr>
        <p:spPr>
          <a:xfrm>
            <a:off x="5362652" y="3501108"/>
            <a:ext cx="14975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cs typeface="Calibri Light" panose="020F0302020204030204" pitchFamily="34" charset="0"/>
              </a:rPr>
              <a:t>N Samples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BE8690F5-C9ED-31FD-E027-BF56565DECFF}"/>
              </a:ext>
            </a:extLst>
          </p:cNvPr>
          <p:cNvCxnSpPr>
            <a:cxnSpLocks/>
          </p:cNvCxnSpPr>
          <p:nvPr/>
        </p:nvCxnSpPr>
        <p:spPr>
          <a:xfrm>
            <a:off x="7394956" y="4274582"/>
            <a:ext cx="1394714" cy="0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A0ECE414-E947-1F45-F0A6-964E8758E2A8}"/>
              </a:ext>
            </a:extLst>
          </p:cNvPr>
          <p:cNvCxnSpPr>
            <a:cxnSpLocks/>
          </p:cNvCxnSpPr>
          <p:nvPr/>
        </p:nvCxnSpPr>
        <p:spPr>
          <a:xfrm flipH="1">
            <a:off x="9284356" y="3951572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8F4919FC-97E4-E1D3-9BF2-E7E85A771873}"/>
              </a:ext>
            </a:extLst>
          </p:cNvPr>
          <p:cNvSpPr txBox="1"/>
          <p:nvPr/>
        </p:nvSpPr>
        <p:spPr>
          <a:xfrm>
            <a:off x="9255601" y="3501108"/>
            <a:ext cx="14975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solidFill>
                  <a:schemeClr val="tx1"/>
                </a:solidFill>
                <a:cs typeface="Calibri Light" panose="020F0302020204030204" pitchFamily="34" charset="0"/>
              </a:rPr>
              <a:t>K Groups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9261C00-DB88-E841-1C61-86980FB9DB6C}"/>
              </a:ext>
            </a:extLst>
          </p:cNvPr>
          <p:cNvSpPr/>
          <p:nvPr/>
        </p:nvSpPr>
        <p:spPr>
          <a:xfrm>
            <a:off x="9284356" y="4094582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BE6903A1-EB46-A03A-EB33-80BEED983ABA}"/>
                  </a:ext>
                </a:extLst>
              </p:cNvPr>
              <p:cNvSpPr txBox="1"/>
              <p:nvPr/>
            </p:nvSpPr>
            <p:spPr>
              <a:xfrm>
                <a:off x="9847292" y="4102717"/>
                <a:ext cx="315214" cy="359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BE6903A1-EB46-A03A-EB33-80BEED983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292" y="4102717"/>
                <a:ext cx="315214" cy="359650"/>
              </a:xfrm>
              <a:prstGeom prst="rect">
                <a:avLst/>
              </a:prstGeom>
              <a:blipFill>
                <a:blip r:embed="rId5"/>
                <a:stretch>
                  <a:fillRect l="-26923" t="-13793" r="-7692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863E23B4-C006-7BA7-F1E7-B22747570999}"/>
                  </a:ext>
                </a:extLst>
              </p:cNvPr>
              <p:cNvSpPr txBox="1"/>
              <p:nvPr/>
            </p:nvSpPr>
            <p:spPr>
              <a:xfrm>
                <a:off x="1383059" y="4439538"/>
                <a:ext cx="312393" cy="353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</m:sSubSup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863E23B4-C006-7BA7-F1E7-B22747570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059" y="4439538"/>
                <a:ext cx="312393" cy="353943"/>
              </a:xfrm>
              <a:prstGeom prst="rect">
                <a:avLst/>
              </a:prstGeom>
              <a:blipFill>
                <a:blip r:embed="rId6"/>
                <a:stretch>
                  <a:fillRect l="-19231" t="-10345" r="-7692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>
            <a:extLst>
              <a:ext uri="{FF2B5EF4-FFF2-40B4-BE49-F238E27FC236}">
                <a16:creationId xmlns:a16="http://schemas.microsoft.com/office/drawing/2014/main" id="{19CCA5F0-A4AD-D7B3-C8C0-6CE22F6D09CD}"/>
              </a:ext>
            </a:extLst>
          </p:cNvPr>
          <p:cNvSpPr txBox="1"/>
          <p:nvPr/>
        </p:nvSpPr>
        <p:spPr>
          <a:xfrm>
            <a:off x="694228" y="2402220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cs typeface="Calibri Light" panose="020F0302020204030204" pitchFamily="34" charset="0"/>
              </a:rPr>
              <a:t>Using the mean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3CBEA43-D25B-9A13-A484-63E817EB3C53}"/>
              </a:ext>
            </a:extLst>
          </p:cNvPr>
          <p:cNvSpPr txBox="1"/>
          <p:nvPr/>
        </p:nvSpPr>
        <p:spPr>
          <a:xfrm>
            <a:off x="6798212" y="2384425"/>
            <a:ext cx="3500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 </a:t>
            </a:r>
            <a:r>
              <a:rPr lang="en-GB" dirty="0">
                <a:solidFill>
                  <a:srgbClr val="345059"/>
                </a:solidFill>
                <a:cs typeface="Calibri Light" panose="020F0302020204030204" pitchFamily="34" charset="0"/>
              </a:rPr>
              <a:t>Giai-Gianetto et al., 2020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86E84D10-E201-522B-46A2-1BF971B397FB}"/>
              </a:ext>
            </a:extLst>
          </p:cNvPr>
          <p:cNvSpPr txBox="1"/>
          <p:nvPr/>
        </p:nvSpPr>
        <p:spPr>
          <a:xfrm>
            <a:off x="6813237" y="2875004"/>
            <a:ext cx="3256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 </a:t>
            </a:r>
            <a:r>
              <a:rPr lang="en-GB" dirty="0">
                <a:solidFill>
                  <a:srgbClr val="345059"/>
                </a:solidFill>
                <a:cs typeface="Calibri Light" panose="020F0302020204030204" pitchFamily="34" charset="0"/>
              </a:rPr>
              <a:t>Chang et al., 2018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B3A56E-9DAC-8F4D-5249-B0A90C95EB4B}"/>
              </a:ext>
            </a:extLst>
          </p:cNvPr>
          <p:cNvSpPr txBox="1"/>
          <p:nvPr/>
        </p:nvSpPr>
        <p:spPr>
          <a:xfrm>
            <a:off x="4418997" y="4858073"/>
            <a:ext cx="7228287" cy="7831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cs typeface="Calibri Light" panose="020F0302020204030204" pitchFamily="34" charset="0"/>
                <a:sym typeface="Wingdings 2" panose="05020102010507070707" pitchFamily="18" charset="2"/>
              </a:rPr>
              <a:t>+</a:t>
            </a:r>
            <a:r>
              <a:rPr lang="en-GB" sz="2000" dirty="0">
                <a:cs typeface="Calibri Light" panose="020F0302020204030204" pitchFamily="34" charset="0"/>
              </a:rPr>
              <a:t> Decrease in the spread of the bias of the parameters estimator</a:t>
            </a:r>
          </a:p>
          <a:p>
            <a:r>
              <a:rPr lang="en-GB" sz="2000" b="1" dirty="0">
                <a:solidFill>
                  <a:srgbClr val="FF0000"/>
                </a:solidFill>
                <a:cs typeface="Calibri Light" panose="020F0302020204030204" pitchFamily="34" charset="0"/>
                <a:sym typeface="Wingdings 2" panose="05020102010507070707" pitchFamily="18" charset="2"/>
              </a:rPr>
              <a:t>-</a:t>
            </a:r>
            <a:r>
              <a:rPr lang="en-GB" sz="2000" dirty="0">
                <a:cs typeface="Calibri Light" panose="020F0302020204030204" pitchFamily="34" charset="0"/>
              </a:rPr>
              <a:t> Underestimation of the parameters estimator variance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DD5A59B-A019-84A6-4D8B-2987A26AA371}"/>
              </a:ext>
            </a:extLst>
          </p:cNvPr>
          <p:cNvGrpSpPr/>
          <p:nvPr/>
        </p:nvGrpSpPr>
        <p:grpSpPr>
          <a:xfrm>
            <a:off x="2596349" y="5937528"/>
            <a:ext cx="7047584" cy="494445"/>
            <a:chOff x="2901722" y="5937528"/>
            <a:chExt cx="7047584" cy="49444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93DAF79-6171-029F-6C7B-08567F5ACD39}"/>
                </a:ext>
              </a:extLst>
            </p:cNvPr>
            <p:cNvSpPr txBox="1"/>
            <p:nvPr/>
          </p:nvSpPr>
          <p:spPr>
            <a:xfrm>
              <a:off x="2901722" y="5937528"/>
              <a:ext cx="22774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cs typeface="Calibri Light" panose="020F0302020204030204" pitchFamily="34" charset="0"/>
                </a:rPr>
                <a:t>Multiple imputation</a:t>
              </a:r>
            </a:p>
          </p:txBody>
        </p:sp>
        <p:sp>
          <p:nvSpPr>
            <p:cNvPr id="9" name="Flèche vers la droite 8">
              <a:extLst>
                <a:ext uri="{FF2B5EF4-FFF2-40B4-BE49-F238E27FC236}">
                  <a16:creationId xmlns:a16="http://schemas.microsoft.com/office/drawing/2014/main" id="{64476EEF-33FF-5918-6F09-3E7D3CA65D2B}"/>
                </a:ext>
              </a:extLst>
            </p:cNvPr>
            <p:cNvSpPr/>
            <p:nvPr/>
          </p:nvSpPr>
          <p:spPr>
            <a:xfrm>
              <a:off x="5671015" y="6039268"/>
              <a:ext cx="880782" cy="19663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9B090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cs typeface="Calibri Light" panose="020F0302020204030204" pitchFamily="34" charset="0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586AA52-4464-C5CD-7C1A-E18FFB74DCB4}"/>
                </a:ext>
              </a:extLst>
            </p:cNvPr>
            <p:cNvSpPr txBox="1"/>
            <p:nvPr/>
          </p:nvSpPr>
          <p:spPr>
            <a:xfrm>
              <a:off x="6894111" y="5937528"/>
              <a:ext cx="30551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  <a:cs typeface="Calibri Light" panose="020F0302020204030204" pitchFamily="34" charset="0"/>
                </a:rPr>
                <a:t>Improved single </a:t>
              </a:r>
              <a:r>
                <a:rPr lang="en-GB" sz="2000" dirty="0">
                  <a:cs typeface="Calibri Light" panose="020F0302020204030204" pitchFamily="34" charset="0"/>
                </a:rPr>
                <a:t>imputation</a:t>
              </a:r>
            </a:p>
          </p:txBody>
        </p: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68656A6C-EA1F-1C02-1750-DC6951B33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975" y="5953508"/>
              <a:ext cx="2076057" cy="478465"/>
            </a:xfrm>
            <a:prstGeom prst="line">
              <a:avLst/>
            </a:prstGeom>
            <a:ln w="349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C94799EE-D44F-5EA1-67CE-F240FA06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87363E68-6372-6D53-243F-14A77B515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09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B19E758-6118-F2DF-DA25-7196E9B43DEE}"/>
              </a:ext>
            </a:extLst>
          </p:cNvPr>
          <p:cNvSpPr txBox="1"/>
          <p:nvPr/>
        </p:nvSpPr>
        <p:spPr>
          <a:xfrm>
            <a:off x="8379970" y="1140271"/>
            <a:ext cx="3601531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i="1" dirty="0">
                <a:latin typeface="LM Sans 10" pitchFamily="2" charset="77"/>
              </a:rPr>
              <a:t>Typical missingness pattern </a:t>
            </a:r>
          </a:p>
          <a:p>
            <a:pPr algn="ctr">
              <a:lnSpc>
                <a:spcPct val="125000"/>
              </a:lnSpc>
            </a:pPr>
            <a:r>
              <a:rPr lang="en-GB" i="1" dirty="0">
                <a:latin typeface="LM Sans 10" pitchFamily="2" charset="77"/>
              </a:rPr>
              <a:t>in a proteomics experiment.</a:t>
            </a:r>
          </a:p>
          <a:p>
            <a:pPr algn="ctr">
              <a:lnSpc>
                <a:spcPct val="125000"/>
              </a:lnSpc>
            </a:pPr>
            <a:r>
              <a:rPr lang="en-GB" i="1" dirty="0">
                <a:latin typeface="LM Sans 10" pitchFamily="2" charset="77"/>
              </a:rPr>
              <a:t>(5-15% missing values)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78D9B18-AD15-0F71-0BE2-5783EED13B03}"/>
              </a:ext>
            </a:extLst>
          </p:cNvPr>
          <p:cNvGrpSpPr/>
          <p:nvPr/>
        </p:nvGrpSpPr>
        <p:grpSpPr>
          <a:xfrm>
            <a:off x="310124" y="1261107"/>
            <a:ext cx="8028682" cy="5161202"/>
            <a:chOff x="1329328" y="1193494"/>
            <a:chExt cx="7972132" cy="495664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B2E1CA0-2B52-BF50-F82C-4C521D45B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5" t="8867" r="6753" b="16036"/>
            <a:stretch/>
          </p:blipFill>
          <p:spPr>
            <a:xfrm>
              <a:off x="1807529" y="1193494"/>
              <a:ext cx="7493931" cy="4500747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77552D0-132F-704D-45D8-1DA808FE1607}"/>
                </a:ext>
              </a:extLst>
            </p:cNvPr>
            <p:cNvSpPr txBox="1"/>
            <p:nvPr/>
          </p:nvSpPr>
          <p:spPr>
            <a:xfrm rot="16200000">
              <a:off x="1018121" y="3259201"/>
              <a:ext cx="991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LM Sans 10" pitchFamily="2" charset="77"/>
                </a:rPr>
                <a:t>Peptides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40B9EB9-06BB-4F1D-77FE-9EBBF78A5C39}"/>
                </a:ext>
              </a:extLst>
            </p:cNvPr>
            <p:cNvSpPr txBox="1"/>
            <p:nvPr/>
          </p:nvSpPr>
          <p:spPr>
            <a:xfrm>
              <a:off x="4889397" y="5795445"/>
              <a:ext cx="1924699" cy="3546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latin typeface="LM Sans 10" pitchFamily="2" charset="77"/>
                </a:rPr>
                <a:t>Biological samples</a:t>
              </a: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929B1BD-7F2D-C484-CF5D-1FA7486E1323}"/>
                </a:ext>
              </a:extLst>
            </p:cNvPr>
            <p:cNvCxnSpPr>
              <a:cxnSpLocks/>
            </p:cNvCxnSpPr>
            <p:nvPr/>
          </p:nvCxnSpPr>
          <p:spPr>
            <a:xfrm>
              <a:off x="3636485" y="1601268"/>
              <a:ext cx="0" cy="4099962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E3B06387-29F6-93F4-17E6-4728D060D1AF}"/>
                </a:ext>
              </a:extLst>
            </p:cNvPr>
            <p:cNvCxnSpPr>
              <a:cxnSpLocks/>
            </p:cNvCxnSpPr>
            <p:nvPr/>
          </p:nvCxnSpPr>
          <p:spPr>
            <a:xfrm>
              <a:off x="4762643" y="1601268"/>
              <a:ext cx="0" cy="4092973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ABD07B6-3E45-E158-A93A-09DA9366249A}"/>
                </a:ext>
              </a:extLst>
            </p:cNvPr>
            <p:cNvCxnSpPr>
              <a:cxnSpLocks/>
            </p:cNvCxnSpPr>
            <p:nvPr/>
          </p:nvCxnSpPr>
          <p:spPr>
            <a:xfrm>
              <a:off x="5851746" y="1601268"/>
              <a:ext cx="0" cy="4092973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EA3BF212-4726-1516-DF61-CF51C4AB0E93}"/>
                </a:ext>
              </a:extLst>
            </p:cNvPr>
            <p:cNvCxnSpPr>
              <a:cxnSpLocks/>
            </p:cNvCxnSpPr>
            <p:nvPr/>
          </p:nvCxnSpPr>
          <p:spPr>
            <a:xfrm>
              <a:off x="6963151" y="1608257"/>
              <a:ext cx="0" cy="4092973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CB1B2970-C0C3-DD7A-6599-B5A3A684E239}"/>
                </a:ext>
              </a:extLst>
            </p:cNvPr>
            <p:cNvCxnSpPr>
              <a:cxnSpLocks/>
            </p:cNvCxnSpPr>
            <p:nvPr/>
          </p:nvCxnSpPr>
          <p:spPr>
            <a:xfrm>
              <a:off x="8074555" y="1608257"/>
              <a:ext cx="0" cy="4092973"/>
            </a:xfrm>
            <a:prstGeom prst="line">
              <a:avLst/>
            </a:prstGeom>
            <a:ln w="15875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653D9F0-D8A8-41D0-672D-18651E5072C8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 flipV="1">
            <a:off x="4864622" y="4498775"/>
            <a:ext cx="1962170" cy="119814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B3FBD897-B617-7314-31EA-2DA0D78E3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9" t="11489" r="6362" b="17382"/>
          <a:stretch/>
        </p:blipFill>
        <p:spPr>
          <a:xfrm>
            <a:off x="6826792" y="2762452"/>
            <a:ext cx="4893433" cy="347264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351DF3-BFBE-61FB-E9EE-4FC4927975D3}"/>
              </a:ext>
            </a:extLst>
          </p:cNvPr>
          <p:cNvSpPr/>
          <p:nvPr/>
        </p:nvSpPr>
        <p:spPr>
          <a:xfrm>
            <a:off x="3767793" y="5596893"/>
            <a:ext cx="1096829" cy="200053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7B53549C-E6DA-CEC6-E8B8-4D98500E4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values in proteomics datasets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29CF40-4AFD-18D5-EB26-CD640EEA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6DC6BCC-3D0E-D237-1581-3B1E9A4A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4/23</a:t>
            </a:r>
          </a:p>
        </p:txBody>
      </p:sp>
    </p:spTree>
    <p:extLst>
      <p:ext uri="{BB962C8B-B14F-4D97-AF65-F5344CB8AC3E}">
        <p14:creationId xmlns:p14="http://schemas.microsoft.com/office/powerpoint/2010/main" val="3350903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47659805-4609-74A5-BD03-ABF5E70AB37F}"/>
              </a:ext>
            </a:extLst>
          </p:cNvPr>
          <p:cNvSpPr txBox="1"/>
          <p:nvPr/>
        </p:nvSpPr>
        <p:spPr>
          <a:xfrm>
            <a:off x="589086" y="2385536"/>
            <a:ext cx="2904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cs typeface="Calibri Light" panose="020F0302020204030204" pitchFamily="34" charset="0"/>
              </a:rPr>
              <a:t>Using the Rubin’s rules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8ABF07-B200-4E4B-B9FC-28CEC3DAFF9A}"/>
              </a:ext>
            </a:extLst>
          </p:cNvPr>
          <p:cNvSpPr/>
          <p:nvPr/>
        </p:nvSpPr>
        <p:spPr>
          <a:xfrm>
            <a:off x="3799837" y="2924041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0642FFF-823F-C141-5311-08F28217E03F}"/>
              </a:ext>
            </a:extLst>
          </p:cNvPr>
          <p:cNvCxnSpPr>
            <a:cxnSpLocks/>
          </p:cNvCxnSpPr>
          <p:nvPr/>
        </p:nvCxnSpPr>
        <p:spPr>
          <a:xfrm flipH="1">
            <a:off x="4633373" y="3334953"/>
            <a:ext cx="785241" cy="55781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41467E9-80E9-D294-04EB-F6723D112B07}"/>
              </a:ext>
            </a:extLst>
          </p:cNvPr>
          <p:cNvSpPr txBox="1"/>
          <p:nvPr/>
        </p:nvSpPr>
        <p:spPr>
          <a:xfrm>
            <a:off x="4735780" y="3607265"/>
            <a:ext cx="149929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D</a:t>
            </a:r>
            <a:br>
              <a:rPr lang="en-GB" sz="2000" b="1" dirty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Calibri Light" panose="020F0302020204030204" pitchFamily="34" charset="0"/>
              </a:rPr>
            </a:br>
            <a:r>
              <a:rPr lang="en-GB" sz="20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Imputations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244D9B-3ACA-06D8-4FBE-B652D3513F8A}"/>
              </a:ext>
            </a:extLst>
          </p:cNvPr>
          <p:cNvSpPr/>
          <p:nvPr/>
        </p:nvSpPr>
        <p:spPr>
          <a:xfrm>
            <a:off x="3560615" y="3081773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7F093F-4E69-6EDB-D82C-406B43A89981}"/>
              </a:ext>
            </a:extLst>
          </p:cNvPr>
          <p:cNvSpPr/>
          <p:nvPr/>
        </p:nvSpPr>
        <p:spPr>
          <a:xfrm>
            <a:off x="3268125" y="3249383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D2BF11-333D-47B3-8E12-3A86F543C4CF}"/>
              </a:ext>
            </a:extLst>
          </p:cNvPr>
          <p:cNvSpPr/>
          <p:nvPr/>
        </p:nvSpPr>
        <p:spPr>
          <a:xfrm>
            <a:off x="3033434" y="3444911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A3A76E0-468D-56C8-D2B8-EF40A7137EA1}"/>
              </a:ext>
            </a:extLst>
          </p:cNvPr>
          <p:cNvSpPr txBox="1"/>
          <p:nvPr/>
        </p:nvSpPr>
        <p:spPr>
          <a:xfrm>
            <a:off x="3781977" y="2391659"/>
            <a:ext cx="14975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cs typeface="Calibri Light" panose="020F0302020204030204" pitchFamily="34" charset="0"/>
              </a:rPr>
              <a:t>N Samples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CCF5926-462D-38E7-3103-7DF27F08D3A4}"/>
              </a:ext>
            </a:extLst>
          </p:cNvPr>
          <p:cNvCxnSpPr>
            <a:cxnSpLocks/>
          </p:cNvCxnSpPr>
          <p:nvPr/>
        </p:nvCxnSpPr>
        <p:spPr>
          <a:xfrm flipH="1">
            <a:off x="3821627" y="2798335"/>
            <a:ext cx="1418210" cy="467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4D0A821-227F-3941-8961-5D94B44D6EC8}"/>
              </a:ext>
            </a:extLst>
          </p:cNvPr>
          <p:cNvCxnSpPr>
            <a:cxnSpLocks/>
          </p:cNvCxnSpPr>
          <p:nvPr/>
        </p:nvCxnSpPr>
        <p:spPr>
          <a:xfrm flipV="1">
            <a:off x="5626509" y="2617432"/>
            <a:ext cx="1566127" cy="569163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784DAC9-D366-9B0F-9236-3EE3D0F562C7}"/>
              </a:ext>
            </a:extLst>
          </p:cNvPr>
          <p:cNvCxnSpPr>
            <a:cxnSpLocks/>
          </p:cNvCxnSpPr>
          <p:nvPr/>
        </p:nvCxnSpPr>
        <p:spPr>
          <a:xfrm>
            <a:off x="5626509" y="3199050"/>
            <a:ext cx="1566127" cy="874602"/>
          </a:xfrm>
          <a:prstGeom prst="straightConnector1">
            <a:avLst/>
          </a:prstGeom>
          <a:ln w="349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21DD826-13FA-BE55-95C7-CA3970D1A349}"/>
              </a:ext>
            </a:extLst>
          </p:cNvPr>
          <p:cNvCxnSpPr>
            <a:cxnSpLocks/>
          </p:cNvCxnSpPr>
          <p:nvPr/>
        </p:nvCxnSpPr>
        <p:spPr>
          <a:xfrm flipH="1">
            <a:off x="7498076" y="2828267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7593AC8A-BC9D-3C33-44D7-168AD82138DC}"/>
              </a:ext>
            </a:extLst>
          </p:cNvPr>
          <p:cNvSpPr txBox="1"/>
          <p:nvPr/>
        </p:nvSpPr>
        <p:spPr>
          <a:xfrm>
            <a:off x="9142191" y="3696016"/>
            <a:ext cx="9894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n w="635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sz="2000" b="1" dirty="0">
                <a:ln w="3175">
                  <a:noFill/>
                </a:ln>
                <a:solidFill>
                  <a:schemeClr val="tx1"/>
                </a:solidFill>
                <a:cs typeface="Calibri Light" panose="020F0302020204030204" pitchFamily="34" charset="0"/>
              </a:rPr>
              <a:t>K Groups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85DF08-9604-81FB-91C3-30FA6A5D2914}"/>
              </a:ext>
            </a:extLst>
          </p:cNvPr>
          <p:cNvSpPr/>
          <p:nvPr/>
        </p:nvSpPr>
        <p:spPr>
          <a:xfrm>
            <a:off x="7498076" y="2342517"/>
            <a:ext cx="1440000" cy="36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7D6A042E-A1F7-ECC6-9957-74165AFFE071}"/>
                  </a:ext>
                </a:extLst>
              </p:cNvPr>
              <p:cNvSpPr txBox="1"/>
              <p:nvPr/>
            </p:nvSpPr>
            <p:spPr>
              <a:xfrm>
                <a:off x="8050203" y="2365126"/>
                <a:ext cx="328039" cy="3594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7D6A042E-A1F7-ECC6-9957-74165AFFE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203" y="2365126"/>
                <a:ext cx="328039" cy="359457"/>
              </a:xfrm>
              <a:prstGeom prst="rect">
                <a:avLst/>
              </a:prstGeom>
              <a:blipFill>
                <a:blip r:embed="rId2"/>
                <a:stretch>
                  <a:fillRect l="-30769" t="-13793" r="-7692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FE250C06-B415-E82B-EE25-99420DAB29DE}"/>
              </a:ext>
            </a:extLst>
          </p:cNvPr>
          <p:cNvSpPr/>
          <p:nvPr/>
        </p:nvSpPr>
        <p:spPr>
          <a:xfrm>
            <a:off x="7481353" y="3454022"/>
            <a:ext cx="1440000" cy="14400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0C014A26-2FC9-FB4F-E2F5-D94E90191B01}"/>
              </a:ext>
            </a:extLst>
          </p:cNvPr>
          <p:cNvCxnSpPr>
            <a:cxnSpLocks/>
          </p:cNvCxnSpPr>
          <p:nvPr/>
        </p:nvCxnSpPr>
        <p:spPr>
          <a:xfrm flipH="1">
            <a:off x="7481353" y="3330362"/>
            <a:ext cx="144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2932F3F2-C0FE-66E2-D420-65B253A825CF}"/>
              </a:ext>
            </a:extLst>
          </p:cNvPr>
          <p:cNvCxnSpPr>
            <a:cxnSpLocks/>
          </p:cNvCxnSpPr>
          <p:nvPr/>
        </p:nvCxnSpPr>
        <p:spPr>
          <a:xfrm>
            <a:off x="9073753" y="3422600"/>
            <a:ext cx="0" cy="147142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FA14CF2-6795-90BA-1948-8332F64FBD17}"/>
                  </a:ext>
                </a:extLst>
              </p:cNvPr>
              <p:cNvSpPr txBox="1"/>
              <p:nvPr/>
            </p:nvSpPr>
            <p:spPr>
              <a:xfrm>
                <a:off x="2177780" y="4518998"/>
                <a:ext cx="2471690" cy="8716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β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fr-FR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e>
                      </m:nary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1FA14CF2-6795-90BA-1948-8332F64FB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780" y="4518998"/>
                <a:ext cx="2471690" cy="871649"/>
              </a:xfrm>
              <a:prstGeom prst="rect">
                <a:avLst/>
              </a:prstGeom>
              <a:blipFill>
                <a:blip r:embed="rId3"/>
                <a:stretch>
                  <a:fillRect l="-4592" t="-111429" b="-1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F5781643-7253-F877-F013-F86435DF3921}"/>
                  </a:ext>
                </a:extLst>
              </p:cNvPr>
              <p:cNvSpPr txBox="1"/>
              <p:nvPr/>
            </p:nvSpPr>
            <p:spPr>
              <a:xfrm>
                <a:off x="2175154" y="5459211"/>
                <a:ext cx="7250948" cy="8716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e>
                      </m:nary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β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GB" sz="2000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β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F5781643-7253-F877-F013-F86435DF3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154" y="5459211"/>
                <a:ext cx="7250948" cy="871649"/>
              </a:xfrm>
              <a:prstGeom prst="rect">
                <a:avLst/>
              </a:prstGeom>
              <a:blipFill>
                <a:blip r:embed="rId4"/>
                <a:stretch>
                  <a:fillRect l="-1224" t="-114493" b="-17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93EA9769-F84F-7103-0419-81BA49788020}"/>
                  </a:ext>
                </a:extLst>
              </p:cNvPr>
              <p:cNvSpPr txBox="1"/>
              <p:nvPr/>
            </p:nvSpPr>
            <p:spPr>
              <a:xfrm>
                <a:off x="3552242" y="3458444"/>
                <a:ext cx="470706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93EA9769-F84F-7103-0419-81BA49788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242" y="3458444"/>
                <a:ext cx="470706" cy="335092"/>
              </a:xfrm>
              <a:prstGeom prst="rect">
                <a:avLst/>
              </a:prstGeom>
              <a:blipFill>
                <a:blip r:embed="rId5"/>
                <a:stretch>
                  <a:fillRect l="-10526" t="-22222" r="-5263" b="-185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E18285FB-48B2-A5D4-2FE3-DB937B8B300C}"/>
                  </a:ext>
                </a:extLst>
              </p:cNvPr>
              <p:cNvSpPr txBox="1"/>
              <p:nvPr/>
            </p:nvSpPr>
            <p:spPr>
              <a:xfrm>
                <a:off x="7882581" y="3866378"/>
                <a:ext cx="652591" cy="442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E18285FB-48B2-A5D4-2FE3-DB937B8B3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581" y="3866378"/>
                <a:ext cx="652591" cy="442878"/>
              </a:xfrm>
              <a:prstGeom prst="rect">
                <a:avLst/>
              </a:prstGeom>
              <a:blipFill>
                <a:blip r:embed="rId6"/>
                <a:stretch>
                  <a:fillRect t="-2778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ZoneTexte 61">
            <a:extLst>
              <a:ext uri="{FF2B5EF4-FFF2-40B4-BE49-F238E27FC236}">
                <a16:creationId xmlns:a16="http://schemas.microsoft.com/office/drawing/2014/main" id="{6DCB38BF-E808-967A-4BB0-01FADE019BC9}"/>
              </a:ext>
            </a:extLst>
          </p:cNvPr>
          <p:cNvSpPr txBox="1"/>
          <p:nvPr/>
        </p:nvSpPr>
        <p:spPr>
          <a:xfrm>
            <a:off x="905415" y="5132574"/>
            <a:ext cx="95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cs typeface="Calibri Light" panose="020F0302020204030204" pitchFamily="34" charset="0"/>
              </a:rPr>
              <a:t>Where: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E62971D-4C17-0A67-22B3-BCC835DA847E}"/>
              </a:ext>
            </a:extLst>
          </p:cNvPr>
          <p:cNvSpPr txBox="1"/>
          <p:nvPr/>
        </p:nvSpPr>
        <p:spPr>
          <a:xfrm>
            <a:off x="7986172" y="2892181"/>
            <a:ext cx="370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n w="3175">
                  <a:noFill/>
                </a:ln>
                <a:solidFill>
                  <a:schemeClr val="tx1"/>
                </a:solidFill>
                <a:cs typeface="Calibri Light" panose="020F0302020204030204" pitchFamily="34" charset="0"/>
              </a:rPr>
              <a:t>K</a:t>
            </a:r>
            <a:endParaRPr lang="fr-FR" sz="2000" dirty="0">
              <a:cs typeface="Calibri Light" panose="020F030202020403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5313249-E237-0C88-0156-6B7F85C6B541}"/>
              </a:ext>
            </a:extLst>
          </p:cNvPr>
          <p:cNvSpPr txBox="1"/>
          <p:nvPr/>
        </p:nvSpPr>
        <p:spPr>
          <a:xfrm>
            <a:off x="8208500" y="2331360"/>
            <a:ext cx="3598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345059"/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 </a:t>
            </a:r>
            <a:r>
              <a:rPr lang="en-GB" sz="1600" dirty="0">
                <a:solidFill>
                  <a:srgbClr val="345059"/>
                </a:solidFill>
                <a:cs typeface="Calibri Light" panose="020F0302020204030204" pitchFamily="34" charset="0"/>
              </a:rPr>
              <a:t>Little and Rubin (2002)</a:t>
            </a:r>
          </a:p>
        </p:txBody>
      </p:sp>
      <p:sp>
        <p:nvSpPr>
          <p:cNvPr id="65" name="Titre 64">
            <a:extLst>
              <a:ext uri="{FF2B5EF4-FFF2-40B4-BE49-F238E27FC236}">
                <a16:creationId xmlns:a16="http://schemas.microsoft.com/office/drawing/2014/main" id="{5B3F166C-2C95-5423-F44E-50602A25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Estimation from multiple imputations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4900A03F-8487-5052-450C-BA9E35BB48FF}"/>
              </a:ext>
            </a:extLst>
          </p:cNvPr>
          <p:cNvSpPr txBox="1">
            <a:spLocks/>
          </p:cNvSpPr>
          <p:nvPr/>
        </p:nvSpPr>
        <p:spPr>
          <a:xfrm>
            <a:off x="589086" y="1237908"/>
            <a:ext cx="160200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 dirty="0">
                <a:latin typeface="+mn-lt"/>
              </a:rPr>
              <a:t>Multiple </a:t>
            </a:r>
          </a:p>
          <a:p>
            <a:r>
              <a:rPr lang="en-GB" dirty="0">
                <a:latin typeface="+mn-lt"/>
              </a:rPr>
              <a:t>imputation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6BCD723-6DC1-AD97-36BB-4D7A2887ABE1}"/>
              </a:ext>
            </a:extLst>
          </p:cNvPr>
          <p:cNvSpPr txBox="1"/>
          <p:nvPr/>
        </p:nvSpPr>
        <p:spPr>
          <a:xfrm>
            <a:off x="3596358" y="1093994"/>
            <a:ext cx="160200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GB">
                <a:latin typeface="+mn-lt"/>
              </a:rPr>
              <a:t>Imputed datasets combination 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DD41764-E5B5-F205-4652-69D158FFBA92}"/>
              </a:ext>
            </a:extLst>
          </p:cNvPr>
          <p:cNvSpPr txBox="1"/>
          <p:nvPr/>
        </p:nvSpPr>
        <p:spPr>
          <a:xfrm>
            <a:off x="10168319" y="1211856"/>
            <a:ext cx="143459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Moderated </a:t>
            </a:r>
          </a:p>
          <a:p>
            <a:pPr algn="ctr"/>
            <a:r>
              <a:rPr lang="en-GB" dirty="0">
                <a:solidFill>
                  <a:schemeClr val="bg2">
                    <a:lumMod val="75000"/>
                  </a:schemeClr>
                </a:solidFill>
                <a:cs typeface="Calibri Light" panose="020F0302020204030204" pitchFamily="34" charset="0"/>
              </a:rPr>
              <a:t>t-test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9AF26EAE-8245-87EC-2464-E14DE5EAF921}"/>
              </a:ext>
            </a:extLst>
          </p:cNvPr>
          <p:cNvCxnSpPr>
            <a:cxnSpLocks/>
            <a:stCxn id="66" idx="3"/>
            <a:endCxn id="67" idx="1"/>
          </p:cNvCxnSpPr>
          <p:nvPr/>
        </p:nvCxnSpPr>
        <p:spPr>
          <a:xfrm flipV="1">
            <a:off x="2191091" y="1555659"/>
            <a:ext cx="1405267" cy="5415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18AB1BAB-8840-F0DE-A9A3-F65CC9B93487}"/>
              </a:ext>
            </a:extLst>
          </p:cNvPr>
          <p:cNvCxnSpPr>
            <a:cxnSpLocks/>
            <a:stCxn id="67" idx="3"/>
            <a:endCxn id="68" idx="1"/>
          </p:cNvCxnSpPr>
          <p:nvPr/>
        </p:nvCxnSpPr>
        <p:spPr>
          <a:xfrm flipV="1">
            <a:off x="5198363" y="1535022"/>
            <a:ext cx="4969956" cy="20637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9782973-54DC-19B0-8B2A-32FA5C96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A78325-1BDC-F4A2-5E1C-89DFB41C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166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D39633-1C0E-359C-7F39-1D65B2A18B7A}"/>
              </a:ext>
            </a:extLst>
          </p:cNvPr>
          <p:cNvSpPr txBox="1">
            <a:spLocks/>
          </p:cNvSpPr>
          <p:nvPr/>
        </p:nvSpPr>
        <p:spPr>
          <a:xfrm>
            <a:off x="589086" y="1233446"/>
            <a:ext cx="1602005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Multiple </a:t>
            </a:r>
          </a:p>
          <a:p>
            <a:r>
              <a:rPr lang="en-GB" dirty="0"/>
              <a:t>imputation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BBCE25-DAF9-D4F2-8099-92F266485359}"/>
              </a:ext>
            </a:extLst>
          </p:cNvPr>
          <p:cNvSpPr txBox="1"/>
          <p:nvPr/>
        </p:nvSpPr>
        <p:spPr>
          <a:xfrm>
            <a:off x="3596358" y="1089532"/>
            <a:ext cx="1602005" cy="92333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dirty="0"/>
              <a:t>Imputed datasets combination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914DBF8-6350-40F1-D991-4BDFEE7712B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2191091" y="1551197"/>
            <a:ext cx="1405267" cy="5415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re 37">
            <a:extLst>
              <a:ext uri="{FF2B5EF4-FFF2-40B4-BE49-F238E27FC236}">
                <a16:creationId xmlns:a16="http://schemas.microsoft.com/office/drawing/2014/main" id="{748B0395-EAF4-F227-912A-855F29B6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583"/>
            <a:ext cx="12192000" cy="720191"/>
          </a:xfrm>
        </p:spPr>
        <p:txBody>
          <a:bodyPr/>
          <a:lstStyle/>
          <a:p>
            <a:r>
              <a:rPr lang="en-GB" dirty="0"/>
              <a:t>Accounting for multiple imputation variance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111A2B-CC49-E4F2-B31B-EA5A5658C012}"/>
              </a:ext>
            </a:extLst>
          </p:cNvPr>
          <p:cNvSpPr txBox="1"/>
          <p:nvPr/>
        </p:nvSpPr>
        <p:spPr>
          <a:xfrm>
            <a:off x="10202420" y="1217122"/>
            <a:ext cx="143459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en-GB" dirty="0"/>
              <a:t>Moderated </a:t>
            </a:r>
          </a:p>
          <a:p>
            <a:r>
              <a:rPr lang="en-GB" dirty="0"/>
              <a:t>t-test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B44C58-6DAA-D16F-FBB1-CC3A67C40328}"/>
              </a:ext>
            </a:extLst>
          </p:cNvPr>
          <p:cNvSpPr txBox="1"/>
          <p:nvPr/>
        </p:nvSpPr>
        <p:spPr>
          <a:xfrm>
            <a:off x="6963413" y="1089532"/>
            <a:ext cx="143459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Covariance matrix projection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BC30E34-CEAD-D607-40DA-051D65577DF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198363" y="1551197"/>
            <a:ext cx="1765050" cy="0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628E5AC-78E2-ADB4-FC8B-89526E474DDE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8398008" y="1540288"/>
            <a:ext cx="1804412" cy="10909"/>
          </a:xfrm>
          <a:prstGeom prst="straightConnector1">
            <a:avLst/>
          </a:prstGeom>
          <a:ln w="317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7C4BB94A-F6E4-9428-3294-AEDEE9D507CC}"/>
              </a:ext>
            </a:extLst>
          </p:cNvPr>
          <p:cNvSpPr txBox="1"/>
          <p:nvPr/>
        </p:nvSpPr>
        <p:spPr>
          <a:xfrm>
            <a:off x="684304" y="2160375"/>
            <a:ext cx="86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cs typeface="Calibri Light" panose="020F0302020204030204" pitchFamily="34" charset="0"/>
              </a:rPr>
              <a:t>Recall: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32E0F3-E885-8364-BC86-CFCEE60B7D6B}"/>
              </a:ext>
            </a:extLst>
          </p:cNvPr>
          <p:cNvSpPr txBox="1"/>
          <p:nvPr/>
        </p:nvSpPr>
        <p:spPr>
          <a:xfrm>
            <a:off x="1872112" y="3263001"/>
            <a:ext cx="2290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cs typeface="Calibri Light" panose="020F0302020204030204" pitchFamily="34" charset="0"/>
              </a:rPr>
              <a:t>(Matrix of size K x K)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874C00-B4AB-224F-7011-0E8DC4E84F7F}"/>
              </a:ext>
            </a:extLst>
          </p:cNvPr>
          <p:cNvSpPr txBox="1"/>
          <p:nvPr/>
        </p:nvSpPr>
        <p:spPr>
          <a:xfrm>
            <a:off x="684304" y="3883120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cs typeface="Calibri Light" panose="020F0302020204030204" pitchFamily="34" charset="0"/>
              </a:rPr>
              <a:t>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C10AF44-CB41-6DF7-68AA-DF67D8D23691}"/>
                  </a:ext>
                </a:extLst>
              </p:cNvPr>
              <p:cNvSpPr txBox="1"/>
              <p:nvPr/>
            </p:nvSpPr>
            <p:spPr>
              <a:xfrm>
                <a:off x="1823472" y="2293426"/>
                <a:ext cx="6905525" cy="8716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sub>
                          </m:sSub>
                        </m:e>
                      </m:nary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β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lang="en-GB" sz="2000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sub>
                                  </m:sSub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β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</m:sub>
                              </m:sSub>
                              <m: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β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4C10AF44-CB41-6DF7-68AA-DF67D8D23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472" y="2293426"/>
                <a:ext cx="6905525" cy="871649"/>
              </a:xfrm>
              <a:prstGeom prst="rect">
                <a:avLst/>
              </a:prstGeom>
              <a:blipFill>
                <a:blip r:embed="rId2"/>
                <a:stretch>
                  <a:fillRect t="-111429" b="-1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4C60D7-5B8E-486E-B2FB-1A8CA724E888}"/>
                  </a:ext>
                </a:extLst>
              </p:cNvPr>
              <p:cNvSpPr txBox="1"/>
              <p:nvPr/>
            </p:nvSpPr>
            <p:spPr>
              <a:xfrm>
                <a:off x="1872112" y="4239981"/>
                <a:ext cx="2515304" cy="416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fr-FR" sz="20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lim>
                          </m:limLow>
                        </m:fName>
                        <m:e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,(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fr-F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7E4C60D7-5B8E-486E-B2FB-1A8CA724E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12" y="4239981"/>
                <a:ext cx="2515304" cy="416461"/>
              </a:xfrm>
              <a:prstGeom prst="rect">
                <a:avLst/>
              </a:prstGeom>
              <a:blipFill>
                <a:blip r:embed="rId3"/>
                <a:stretch>
                  <a:fillRect l="-2513" t="-15152" r="-3015"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5129E9-806F-3CE3-D2A2-F3760BFE7B5D}"/>
                  </a:ext>
                </a:extLst>
              </p:cNvPr>
              <p:cNvSpPr/>
              <p:nvPr/>
            </p:nvSpPr>
            <p:spPr>
              <a:xfrm>
                <a:off x="6586333" y="4040375"/>
                <a:ext cx="3895725" cy="8156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fr-F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>
                          <m:r>
                            <a:rPr lang="en-US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>
                              <m:r>
                                <a:rPr lang="en-GB" sz="20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fr-FR" sz="20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en-US" sz="2000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75129E9-806F-3CE3-D2A2-F3760BFE7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333" y="4040375"/>
                <a:ext cx="3895725" cy="815673"/>
              </a:xfrm>
              <a:prstGeom prst="rect">
                <a:avLst/>
              </a:prstGeom>
              <a:blipFill>
                <a:blip r:embed="rId4"/>
                <a:stretch>
                  <a:fillRect t="-1538"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633C7FC-BEB7-4A24-90C0-916C598A4AB8}"/>
              </a:ext>
            </a:extLst>
          </p:cNvPr>
          <p:cNvCxnSpPr>
            <a:cxnSpLocks/>
          </p:cNvCxnSpPr>
          <p:nvPr/>
        </p:nvCxnSpPr>
        <p:spPr>
          <a:xfrm>
            <a:off x="5066595" y="4448211"/>
            <a:ext cx="1489848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0522155-19C5-2B03-7F22-F0B8E9E8A816}"/>
                  </a:ext>
                </a:extLst>
              </p:cNvPr>
              <p:cNvSpPr txBox="1"/>
              <p:nvPr/>
            </p:nvSpPr>
            <p:spPr>
              <a:xfrm>
                <a:off x="4148137" y="5306803"/>
                <a:ext cx="3895725" cy="1122359"/>
              </a:xfrm>
              <a:prstGeom prst="rect">
                <a:avLst/>
              </a:prstGeom>
              <a:noFill/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</m:sSub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β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fr-FR" sz="200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a:rPr lang="en-GB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  <m:r>
                                <a:rPr lang="en-GB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  <m:sup>
                              <m:r>
                                <a:rPr lang="en-GB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 b="0" i="0" smtClean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m:rPr>
                                          <m:sty m:val="p"/>
                                        </m:rPr>
                                        <a:rPr lang="en-GB" sz="2000" b="0" i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sub>
                                <m:sup>
                                  <m:r>
                                    <a:rPr lang="en-GB" sz="2000" b="0" i="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r>
                        <a:rPr lang="fr-F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0522155-19C5-2B03-7F22-F0B8E9E8A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37" y="5306803"/>
                <a:ext cx="3895725" cy="1122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3D0735C-01CB-D3B9-B5EC-42CA9F1D38C2}"/>
                  </a:ext>
                </a:extLst>
              </p:cNvPr>
              <p:cNvSpPr txBox="1"/>
              <p:nvPr/>
            </p:nvSpPr>
            <p:spPr>
              <a:xfrm>
                <a:off x="684304" y="5168489"/>
                <a:ext cx="2641813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>
                    <a:cs typeface="Calibri Light" panose="020F0302020204030204" pitchFamily="34" charset="0"/>
                  </a:rPr>
                  <a:t>And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3D0735C-01CB-D3B9-B5EC-42CA9F1D3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4" y="5168489"/>
                <a:ext cx="2641813" cy="427425"/>
              </a:xfrm>
              <a:prstGeom prst="rect">
                <a:avLst/>
              </a:prstGeom>
              <a:blipFill>
                <a:blip r:embed="rId6"/>
                <a:stretch>
                  <a:fillRect l="-2381" t="-8824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CE286CC8-9482-4CDB-D6BE-56A38358DF1A}"/>
              </a:ext>
            </a:extLst>
          </p:cNvPr>
          <p:cNvSpPr txBox="1"/>
          <p:nvPr/>
        </p:nvSpPr>
        <p:spPr>
          <a:xfrm>
            <a:off x="9288810" y="5304211"/>
            <a:ext cx="238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2"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Chion et al. (2022)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F0A5BE3-A18A-911B-CDDD-D848D407A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521" y="5748220"/>
            <a:ext cx="290480" cy="27232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0EF0B1D-4DE1-D9D8-011A-77F8FACE0E1C}"/>
              </a:ext>
            </a:extLst>
          </p:cNvPr>
          <p:cNvSpPr txBox="1"/>
          <p:nvPr/>
        </p:nvSpPr>
        <p:spPr>
          <a:xfrm>
            <a:off x="9613157" y="5724803"/>
            <a:ext cx="17879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mi4p package</a:t>
            </a:r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C5AB47A5-5486-3D74-B6C7-DB5D4329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F9FEDD91-69F3-6352-67A6-A4587450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10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9BEA9AB-86AF-D4FE-9FCE-0AD784258DDF}"/>
                  </a:ext>
                </a:extLst>
              </p:cNvPr>
              <p:cNvSpPr txBox="1"/>
              <p:nvPr/>
            </p:nvSpPr>
            <p:spPr>
              <a:xfrm>
                <a:off x="3635168" y="3400322"/>
                <a:ext cx="4947748" cy="768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400" dirty="0">
                  <a:latin typeface="LM Sans 10" pitchFamily="2" charset="77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49BEA9AB-86AF-D4FE-9FCE-0AD784258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168" y="3400322"/>
                <a:ext cx="4947748" cy="768993"/>
              </a:xfrm>
              <a:prstGeom prst="rect">
                <a:avLst/>
              </a:prstGeom>
              <a:blipFill>
                <a:blip r:embed="rId2"/>
                <a:stretch>
                  <a:fillRect t="-4839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12C65210-4BD0-F03E-F0E1-E7765AF98412}"/>
              </a:ext>
            </a:extLst>
          </p:cNvPr>
          <p:cNvSpPr txBox="1"/>
          <p:nvPr/>
        </p:nvSpPr>
        <p:spPr>
          <a:xfrm>
            <a:off x="1043354" y="4656549"/>
            <a:ext cx="3201329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defRPr>
                <a:latin typeface="Georgia" panose="02040502050405020303" pitchFamily="18" charset="0"/>
              </a:defRPr>
            </a:lvl1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M Sans 10" pitchFamily="2" charset="77"/>
              </a:rPr>
              <a:t>posterior knowledge</a:t>
            </a:r>
          </a:p>
          <a:p>
            <a:r>
              <a:rPr lang="en-GB" dirty="0">
                <a:latin typeface="LM Sans 10" pitchFamily="2" charset="77"/>
              </a:rPr>
              <a:t>probability of theory T to be true based on the data D </a:t>
            </a:r>
            <a:endParaRPr lang="fr-FR" dirty="0">
              <a:latin typeface="LM Sans 10" pitchFamily="2" charset="77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45EF70E-55FE-4227-0D97-CACE593602A3}"/>
              </a:ext>
            </a:extLst>
          </p:cNvPr>
          <p:cNvSpPr txBox="1"/>
          <p:nvPr/>
        </p:nvSpPr>
        <p:spPr>
          <a:xfrm>
            <a:off x="1955351" y="1648067"/>
            <a:ext cx="3201329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M Sans 10" pitchFamily="2" charset="77"/>
              </a:rPr>
              <a:t>likelihood</a:t>
            </a:r>
            <a:br>
              <a:rPr lang="en-GB" dirty="0">
                <a:latin typeface="LM Sans 10" pitchFamily="2" charset="77"/>
              </a:rPr>
            </a:br>
            <a:r>
              <a:rPr lang="en-GB" dirty="0">
                <a:latin typeface="LM Sans 10" pitchFamily="2" charset="77"/>
              </a:rPr>
              <a:t>probability of observing the data D if theory T is true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8564725-1BBA-E5E4-8D3D-D23F644E26F2}"/>
              </a:ext>
            </a:extLst>
          </p:cNvPr>
          <p:cNvSpPr txBox="1"/>
          <p:nvPr/>
        </p:nvSpPr>
        <p:spPr>
          <a:xfrm>
            <a:off x="8153400" y="1569837"/>
            <a:ext cx="2422603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defRPr>
                <a:latin typeface="Georgia" panose="02040502050405020303" pitchFamily="18" charset="0"/>
              </a:defRPr>
            </a:lvl1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M Sans 10" pitchFamily="2" charset="77"/>
              </a:rPr>
              <a:t>prior knowledge</a:t>
            </a:r>
          </a:p>
          <a:p>
            <a:r>
              <a:rPr lang="en-GB" dirty="0">
                <a:latin typeface="LM Sans 10" pitchFamily="2" charset="77"/>
              </a:rPr>
              <a:t>probability of a theory T to be true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99CB382-D70C-95C9-3F5A-5CF6855F22EF}"/>
              </a:ext>
            </a:extLst>
          </p:cNvPr>
          <p:cNvSpPr txBox="1"/>
          <p:nvPr/>
        </p:nvSpPr>
        <p:spPr>
          <a:xfrm>
            <a:off x="7579279" y="4651193"/>
            <a:ext cx="3426213" cy="12883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lnSpc>
                <a:spcPct val="150000"/>
              </a:lnSpc>
              <a:defRPr>
                <a:latin typeface="Georgia" panose="02040502050405020303" pitchFamily="18" charset="0"/>
              </a:defRPr>
            </a:lvl1pPr>
          </a:lstStyle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LM Sans 10" pitchFamily="2" charset="77"/>
              </a:rPr>
              <a:t>normalising constant</a:t>
            </a:r>
          </a:p>
          <a:p>
            <a:r>
              <a:rPr lang="en-GB" dirty="0">
                <a:latin typeface="LM Sans 10" pitchFamily="2" charset="77"/>
              </a:rPr>
              <a:t>probability of observing </a:t>
            </a:r>
            <a:br>
              <a:rPr lang="en-GB" dirty="0">
                <a:latin typeface="LM Sans 10" pitchFamily="2" charset="77"/>
              </a:rPr>
            </a:br>
            <a:r>
              <a:rPr lang="en-GB" dirty="0">
                <a:latin typeface="LM Sans 10" pitchFamily="2" charset="77"/>
              </a:rPr>
              <a:t>the data D </a:t>
            </a:r>
            <a:endParaRPr lang="fr-FR" dirty="0">
              <a:latin typeface="LM Sans 10" pitchFamily="2" charset="77"/>
            </a:endParaRPr>
          </a:p>
        </p:txBody>
      </p:sp>
      <p:cxnSp>
        <p:nvCxnSpPr>
          <p:cNvPr id="28" name="Connecteur en arc 27">
            <a:extLst>
              <a:ext uri="{FF2B5EF4-FFF2-40B4-BE49-F238E27FC236}">
                <a16:creationId xmlns:a16="http://schemas.microsoft.com/office/drawing/2014/main" id="{E07AC067-220C-251D-6228-52B0A343AC22}"/>
              </a:ext>
            </a:extLst>
          </p:cNvPr>
          <p:cNvCxnSpPr>
            <a:cxnSpLocks/>
          </p:cNvCxnSpPr>
          <p:nvPr/>
        </p:nvCxnSpPr>
        <p:spPr>
          <a:xfrm>
            <a:off x="5238978" y="2395916"/>
            <a:ext cx="703181" cy="794920"/>
          </a:xfrm>
          <a:prstGeom prst="curved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rc 33">
            <a:extLst>
              <a:ext uri="{FF2B5EF4-FFF2-40B4-BE49-F238E27FC236}">
                <a16:creationId xmlns:a16="http://schemas.microsoft.com/office/drawing/2014/main" id="{62AA91ED-3BEA-2236-0CE4-67CECB05C3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79279" y="2249395"/>
            <a:ext cx="574121" cy="879867"/>
          </a:xfrm>
          <a:prstGeom prst="curved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27DB1E1F-4E20-FFDF-C084-BD793473D11C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244683" y="4204485"/>
            <a:ext cx="517984" cy="1096247"/>
          </a:xfrm>
          <a:prstGeom prst="curved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93F47A7F-3B3E-8DA9-1381-22646F0D943E}"/>
              </a:ext>
            </a:extLst>
          </p:cNvPr>
          <p:cNvSpPr txBox="1"/>
          <p:nvPr/>
        </p:nvSpPr>
        <p:spPr>
          <a:xfrm>
            <a:off x="228994" y="913085"/>
            <a:ext cx="6806328" cy="503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LM Sans 10" pitchFamily="2" charset="77"/>
              </a:rPr>
              <a:t>Updating our knowledge of a theory T </a:t>
            </a:r>
            <a:r>
              <a:rPr lang="en-GB" sz="2000" u="sng" dirty="0">
                <a:latin typeface="LM Sans 10" pitchFamily="2" charset="77"/>
              </a:rPr>
              <a:t>using the data D</a:t>
            </a:r>
            <a:r>
              <a:rPr lang="en-GB" sz="2000" dirty="0">
                <a:latin typeface="LM Sans 10" pitchFamily="2" charset="77"/>
              </a:rPr>
              <a:t>:</a:t>
            </a:r>
          </a:p>
        </p:txBody>
      </p:sp>
      <p:cxnSp>
        <p:nvCxnSpPr>
          <p:cNvPr id="48" name="Connecteur en arc 47">
            <a:extLst>
              <a:ext uri="{FF2B5EF4-FFF2-40B4-BE49-F238E27FC236}">
                <a16:creationId xmlns:a16="http://schemas.microsoft.com/office/drawing/2014/main" id="{838BE1D3-4921-3627-7211-03E2771A6DA5}"/>
              </a:ext>
            </a:extLst>
          </p:cNvPr>
          <p:cNvCxnSpPr>
            <a:cxnSpLocks/>
          </p:cNvCxnSpPr>
          <p:nvPr/>
        </p:nvCxnSpPr>
        <p:spPr>
          <a:xfrm rot="10800000">
            <a:off x="6893176" y="4376693"/>
            <a:ext cx="791613" cy="901099"/>
          </a:xfrm>
          <a:prstGeom prst="curved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6">
            <a:extLst>
              <a:ext uri="{FF2B5EF4-FFF2-40B4-BE49-F238E27FC236}">
                <a16:creationId xmlns:a16="http://schemas.microsoft.com/office/drawing/2014/main" id="{1F569BED-957A-0D22-9A04-37C968F93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quick reminder about the Bayesian framework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69386-7044-9EA3-9471-3E66B7C0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CB978C3-455C-5160-92C9-AA129568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7/22</a:t>
            </a:r>
          </a:p>
        </p:txBody>
      </p:sp>
    </p:spTree>
    <p:extLst>
      <p:ext uri="{BB962C8B-B14F-4D97-AF65-F5344CB8AC3E}">
        <p14:creationId xmlns:p14="http://schemas.microsoft.com/office/powerpoint/2010/main" val="3149830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1CA339-9A24-928B-213A-76E846C9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46965" y="910371"/>
            <a:ext cx="7261307" cy="54459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C7E0F7-0955-1325-1A94-B7AB772AB7BA}"/>
              </a:ext>
            </a:extLst>
          </p:cNvPr>
          <p:cNvSpPr txBox="1"/>
          <p:nvPr/>
        </p:nvSpPr>
        <p:spPr>
          <a:xfrm>
            <a:off x="917122" y="1725477"/>
            <a:ext cx="1472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Univariate approach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F45F5F-C8F3-89D8-4024-2AA442CAB24C}"/>
              </a:ext>
            </a:extLst>
          </p:cNvPr>
          <p:cNvSpPr txBox="1"/>
          <p:nvPr/>
        </p:nvSpPr>
        <p:spPr>
          <a:xfrm>
            <a:off x="907397" y="4101127"/>
            <a:ext cx="160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Calibri Light" panose="020F0302020204030204" pitchFamily="34" charset="0"/>
                <a:cs typeface="Calibri Light" panose="020F0302020204030204" pitchFamily="34" charset="0"/>
              </a:rPr>
              <a:t>Multivariate approach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5067719-97D5-C723-1D94-CFA3A898A464}"/>
              </a:ext>
            </a:extLst>
          </p:cNvPr>
          <p:cNvSpPr txBox="1"/>
          <p:nvPr/>
        </p:nvSpPr>
        <p:spPr>
          <a:xfrm>
            <a:off x="8554996" y="1272283"/>
            <a:ext cx="3492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effectLst/>
                <a:latin typeface="Courier New" panose="02070309020205020404" pitchFamily="49" charset="0"/>
              </a:rPr>
              <a:t>AALEELVK </a:t>
            </a:r>
          </a:p>
          <a:p>
            <a:pPr algn="ctr"/>
            <a:r>
              <a:rPr lang="fr-FR" sz="1600" dirty="0">
                <a:effectLst/>
                <a:latin typeface="Courier New" panose="02070309020205020404" pitchFamily="49" charset="0"/>
              </a:rPr>
              <a:t>(P12081ups</a:t>
            </a:r>
            <a:r>
              <a:rPr lang="fr-FR" sz="1600" dirty="0">
                <a:effectLst/>
                <a:latin typeface="Arial" panose="020B0604020202020204" pitchFamily="34" charset="0"/>
              </a:rPr>
              <a:t>|</a:t>
            </a:r>
            <a:r>
              <a:rPr lang="fr-FR" sz="1600" dirty="0">
                <a:effectLst/>
                <a:latin typeface="Courier New" panose="02070309020205020404" pitchFamily="49" charset="0"/>
              </a:rPr>
              <a:t>SYHC HUMAN UPS)</a:t>
            </a:r>
            <a:endParaRPr lang="fr-FR" sz="1600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6E37AEFC-564B-2FB0-6BD0-F4B8A70C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of intra-protein correlation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494E09-1B4E-8354-7254-1DA90EAA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E7A07C-0085-283D-88FE-A6AEEC1C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034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10FA2B-3612-46C6-28F1-4CDEE1B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F8E4F-F75B-3CF3-A2CD-1DF49411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5E4B0-DE26-AB42-9194-52CFBBB7B2F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3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431987-EBDB-B447-DD0C-9A5EFBBDA930}"/>
                  </a:ext>
                </a:extLst>
              </p:cNvPr>
              <p:cNvSpPr txBox="1"/>
              <p:nvPr/>
            </p:nvSpPr>
            <p:spPr>
              <a:xfrm>
                <a:off x="1761719" y="3336244"/>
                <a:ext cx="5005409" cy="842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M</a:t>
                </a:r>
                <a:r>
                  <a:rPr lang="en-GB" sz="2000" dirty="0">
                    <a:latin typeface="LM Sans 10" pitchFamily="2" charset="77"/>
                  </a:rPr>
                  <a:t>issing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C</a:t>
                </a:r>
                <a:r>
                  <a:rPr lang="en-GB" sz="2000" dirty="0">
                    <a:latin typeface="LM Sans 10" pitchFamily="2" charset="77"/>
                  </a:rPr>
                  <a:t>ompletely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A</a:t>
                </a:r>
                <a:r>
                  <a:rPr lang="en-GB" sz="2000" dirty="0">
                    <a:latin typeface="LM Sans 10" pitchFamily="2" charset="77"/>
                  </a:rPr>
                  <a:t>t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R</a:t>
                </a:r>
                <a:r>
                  <a:rPr lang="en-GB" sz="2000" dirty="0">
                    <a:latin typeface="LM Sans 10" pitchFamily="2" charset="77"/>
                  </a:rPr>
                  <a:t>andom (MCAR):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sz="2000" i="1" dirty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i="1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GB" sz="20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F431987-EBDB-B447-DD0C-9A5EFBBDA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19" y="3336244"/>
                <a:ext cx="5005409" cy="842282"/>
              </a:xfrm>
              <a:prstGeom prst="rect">
                <a:avLst/>
              </a:prstGeom>
              <a:blipFill>
                <a:blip r:embed="rId3"/>
                <a:stretch>
                  <a:fillRect l="-1266" b="-59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91FCB7E-2346-AEBA-E046-3B90FB65B1FE}"/>
                  </a:ext>
                </a:extLst>
              </p:cNvPr>
              <p:cNvSpPr txBox="1"/>
              <p:nvPr/>
            </p:nvSpPr>
            <p:spPr>
              <a:xfrm>
                <a:off x="1761718" y="4414429"/>
                <a:ext cx="7190302" cy="884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M</a:t>
                </a:r>
                <a:r>
                  <a:rPr lang="en-GB" sz="2000" dirty="0">
                    <a:latin typeface="LM Sans 10" pitchFamily="2" charset="77"/>
                  </a:rPr>
                  <a:t>issing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A</a:t>
                </a:r>
                <a:r>
                  <a:rPr lang="en-GB" sz="2000" dirty="0">
                    <a:latin typeface="LM Sans 10" pitchFamily="2" charset="77"/>
                  </a:rPr>
                  <a:t>t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R</a:t>
                </a:r>
                <a:r>
                  <a:rPr lang="en-GB" sz="2000" dirty="0">
                    <a:latin typeface="LM Sans 10" pitchFamily="2" charset="77"/>
                  </a:rPr>
                  <a:t>andom (MAR):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sz="2000" dirty="0">
                    <a:latin typeface="+mj-lt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GB" sz="20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991FCB7E-2346-AEBA-E046-3B90FB65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18" y="4414429"/>
                <a:ext cx="7190302" cy="884409"/>
              </a:xfrm>
              <a:prstGeom prst="rect">
                <a:avLst/>
              </a:prstGeom>
              <a:blipFill>
                <a:blip r:embed="rId4"/>
                <a:stretch>
                  <a:fillRect l="-880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F337E0A-9F83-5A8A-41AF-848A5252141C}"/>
                  </a:ext>
                </a:extLst>
              </p:cNvPr>
              <p:cNvSpPr txBox="1"/>
              <p:nvPr/>
            </p:nvSpPr>
            <p:spPr>
              <a:xfrm>
                <a:off x="1761718" y="5527880"/>
                <a:ext cx="8748934" cy="884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M</a:t>
                </a:r>
                <a:r>
                  <a:rPr lang="en-GB" sz="2000" dirty="0">
                    <a:latin typeface="LM Sans 10" pitchFamily="2" charset="77"/>
                  </a:rPr>
                  <a:t>issing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N</a:t>
                </a:r>
                <a:r>
                  <a:rPr lang="en-GB" sz="2000" dirty="0">
                    <a:latin typeface="LM Sans 10" pitchFamily="2" charset="77"/>
                  </a:rPr>
                  <a:t>ot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A</a:t>
                </a:r>
                <a:r>
                  <a:rPr lang="en-GB" sz="2000" dirty="0">
                    <a:latin typeface="LM Sans 10" pitchFamily="2" charset="77"/>
                  </a:rPr>
                  <a:t>t </a:t>
                </a:r>
                <a:r>
                  <a:rPr lang="en-GB" sz="2000" b="1" dirty="0">
                    <a:solidFill>
                      <a:schemeClr val="accent1">
                        <a:lumMod val="75000"/>
                      </a:schemeClr>
                    </a:solidFill>
                    <a:latin typeface="LM Sans 10" pitchFamily="2" charset="77"/>
                  </a:rPr>
                  <a:t>R</a:t>
                </a:r>
                <a:r>
                  <a:rPr lang="en-GB" sz="2000" dirty="0">
                    <a:latin typeface="LM Sans 10" pitchFamily="2" charset="77"/>
                  </a:rPr>
                  <a:t>andom (MNAR):</a:t>
                </a:r>
              </a:p>
              <a:p>
                <a:pPr>
                  <a:lnSpc>
                    <a:spcPct val="125000"/>
                  </a:lnSpc>
                </a:pPr>
                <a:r>
                  <a:rPr lang="en-GB" sz="2000" dirty="0">
                    <a:latin typeface="+mj-lt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1,…,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sepChr m:val="∣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𝑚𝑖𝑠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GB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F337E0A-9F83-5A8A-41AF-848A52521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18" y="5527880"/>
                <a:ext cx="8748934" cy="884409"/>
              </a:xfrm>
              <a:prstGeom prst="rect">
                <a:avLst/>
              </a:prstGeom>
              <a:blipFill>
                <a:blip r:embed="rId5"/>
                <a:stretch>
                  <a:fillRect l="-725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0656FDC-4367-56AA-3860-5E56CBC5453E}"/>
              </a:ext>
            </a:extLst>
          </p:cNvPr>
          <p:cNvCxnSpPr>
            <a:cxnSpLocks/>
          </p:cNvCxnSpPr>
          <p:nvPr/>
        </p:nvCxnSpPr>
        <p:spPr>
          <a:xfrm>
            <a:off x="1501007" y="3289630"/>
            <a:ext cx="0" cy="32097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909FC7B-2123-1B66-FB0E-4A5F98D45838}"/>
                  </a:ext>
                </a:extLst>
              </p:cNvPr>
              <p:cNvSpPr txBox="1"/>
              <p:nvPr/>
            </p:nvSpPr>
            <p:spPr>
              <a:xfrm>
                <a:off x="753205" y="1066139"/>
                <a:ext cx="4403065" cy="1919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GB" sz="2000" dirty="0">
                    <a:latin typeface="LM Sans 10" pitchFamily="2" charset="77"/>
                    <a:ea typeface="Cambria Math" panose="02040503050406030204" pitchFamily="18" charset="0"/>
                  </a:rPr>
                  <a:t>Consider: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1,…,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fr-F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 …, 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fr-FR" sz="2000" i="1" dirty="0">
                  <a:latin typeface="LM Sans 10" pitchFamily="2" charset="77"/>
                  <a:ea typeface="Cambria Math" panose="02040503050406030204" pitchFamily="18" charset="0"/>
                </a:endParaRP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observed</m:t>
                              </m:r>
                            </m:e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fr-FR" sz="20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un</m:t>
                              </m:r>
                              <m:r>
                                <m:rPr>
                                  <m:sty m:val="p"/>
                                </m:rPr>
                                <a:rPr lang="fr-FR" sz="2000">
                                  <a:latin typeface="Cambria Math" panose="02040503050406030204" pitchFamily="18" charset="0"/>
                                </a:rPr>
                                <m:t>observed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2000" i="1" dirty="0">
                  <a:latin typeface="LM Sans 10" pitchFamily="2" charset="77"/>
                </a:endParaRP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909FC7B-2123-1B66-FB0E-4A5F98D4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05" y="1066139"/>
                <a:ext cx="4403065" cy="1919564"/>
              </a:xfrm>
              <a:prstGeom prst="rect">
                <a:avLst/>
              </a:prstGeom>
              <a:blipFill>
                <a:blip r:embed="rId6"/>
                <a:stretch>
                  <a:fillRect l="-1437" t="-40132" b="-1322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24A2DC6-8F3E-6A2B-F29E-526C7074DEBB}"/>
                  </a:ext>
                </a:extLst>
              </p:cNvPr>
              <p:cNvSpPr txBox="1"/>
              <p:nvPr/>
            </p:nvSpPr>
            <p:spPr>
              <a:xfrm>
                <a:off x="8557139" y="1213857"/>
                <a:ext cx="2396554" cy="1628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𝑚𝑖𝑠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𝑜𝑏𝑠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𝑚𝑖𝑠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GB" sz="20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24A2DC6-8F3E-6A2B-F29E-526C7074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139" y="1213857"/>
                <a:ext cx="2396554" cy="1628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re 21">
            <a:extLst>
              <a:ext uri="{FF2B5EF4-FFF2-40B4-BE49-F238E27FC236}">
                <a16:creationId xmlns:a16="http://schemas.microsoft.com/office/drawing/2014/main" id="{AA1DCB42-9CF5-DB49-9B62-C93C1FEF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values mechanisms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F10C30B-D947-8D52-541F-1A5EAA307628}"/>
              </a:ext>
            </a:extLst>
          </p:cNvPr>
          <p:cNvCxnSpPr>
            <a:cxnSpLocks/>
          </p:cNvCxnSpPr>
          <p:nvPr/>
        </p:nvCxnSpPr>
        <p:spPr>
          <a:xfrm>
            <a:off x="5380626" y="1981981"/>
            <a:ext cx="215529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C3C59959-EB12-C26E-E964-4218BEA30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617" y="6351656"/>
            <a:ext cx="2743200" cy="365125"/>
          </a:xfrm>
        </p:spPr>
        <p:txBody>
          <a:bodyPr/>
          <a:lstStyle/>
          <a:p>
            <a:r>
              <a:rPr lang="en-GB" dirty="0"/>
              <a:t>5/23</a:t>
            </a:r>
          </a:p>
        </p:txBody>
      </p:sp>
    </p:spTree>
    <p:extLst>
      <p:ext uri="{BB962C8B-B14F-4D97-AF65-F5344CB8AC3E}">
        <p14:creationId xmlns:p14="http://schemas.microsoft.com/office/powerpoint/2010/main" val="26005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7EB0601-FC88-D54D-1849-51D743DE4827}"/>
              </a:ext>
            </a:extLst>
          </p:cNvPr>
          <p:cNvSpPr txBox="1">
            <a:spLocks/>
          </p:cNvSpPr>
          <p:nvPr/>
        </p:nvSpPr>
        <p:spPr>
          <a:xfrm>
            <a:off x="260649" y="3775611"/>
            <a:ext cx="9808261" cy="2443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2"/>
                </a:solidFill>
                <a:cs typeface="Calibri Light" panose="020F0302020204030204" pitchFamily="34" charset="0"/>
              </a:rPr>
              <a:t>Partially Observed Value </a:t>
            </a:r>
          </a:p>
          <a:p>
            <a:pPr marL="3429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>
                <a:cs typeface="Calibri Light" panose="020F0302020204030204" pitchFamily="34" charset="0"/>
              </a:rPr>
              <a:t>Missing At Random: propagation of errors not explained by the nature of the peptide</a:t>
            </a:r>
          </a:p>
          <a:p>
            <a:pPr marL="3429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>
                <a:cs typeface="Calibri Light" panose="020F0302020204030204" pitchFamily="34" charset="0"/>
              </a:rPr>
              <a:t>Missing Not At Random: measured intensity below the limit of quantification (left-censored)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6"/>
                </a:solidFill>
                <a:cs typeface="Calibri Light" panose="020F0302020204030204" pitchFamily="34" charset="0"/>
              </a:rPr>
              <a:t>Missing in an Entire Condition</a:t>
            </a:r>
          </a:p>
          <a:p>
            <a:pPr marL="3429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800" dirty="0">
                <a:cs typeface="Calibri Light" panose="020F0302020204030204" pitchFamily="34" charset="0"/>
              </a:rPr>
              <a:t>Missing Not At Random (left-censored)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028D8A-3278-E257-BD1C-91F1E8820C2C}"/>
              </a:ext>
            </a:extLst>
          </p:cNvPr>
          <p:cNvSpPr txBox="1"/>
          <p:nvPr/>
        </p:nvSpPr>
        <p:spPr>
          <a:xfrm>
            <a:off x="7335870" y="5970259"/>
            <a:ext cx="4526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  <a:cs typeface="Calibri Light" panose="020F0302020204030204" pitchFamily="34" charset="0"/>
                <a:sym typeface="Wingdings" panose="05000000000000000000" pitchFamily="2" charset="2"/>
              </a:rPr>
              <a:t> Wieczorek et al., 2019</a:t>
            </a:r>
            <a:endParaRPr lang="en-GB" sz="1600" dirty="0">
              <a:solidFill>
                <a:schemeClr val="tx2"/>
              </a:solidFill>
              <a:cs typeface="Calibri Light" panose="020F03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6B650B-08FE-B9D3-4C41-91FAD75586C7}"/>
              </a:ext>
            </a:extLst>
          </p:cNvPr>
          <p:cNvSpPr txBox="1"/>
          <p:nvPr/>
        </p:nvSpPr>
        <p:spPr>
          <a:xfrm>
            <a:off x="281671" y="901541"/>
            <a:ext cx="5146730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cs typeface="Calibri Light" panose="020F0302020204030204" pitchFamily="34" charset="0"/>
              </a:rPr>
              <a:t>In quantitative proteomics, various causes: </a:t>
            </a:r>
          </a:p>
          <a:p>
            <a:pPr>
              <a:lnSpc>
                <a:spcPct val="150000"/>
              </a:lnSpc>
            </a:pPr>
            <a:r>
              <a:rPr lang="en-GB" dirty="0">
                <a:cs typeface="Calibri Light" panose="020F0302020204030204" pitchFamily="34" charset="0"/>
              </a:rPr>
              <a:t>	 biochemical, analytical, bioinformatical…</a:t>
            </a:r>
          </a:p>
          <a:p>
            <a:pPr>
              <a:lnSpc>
                <a:spcPct val="150000"/>
              </a:lnSpc>
            </a:pPr>
            <a:r>
              <a:rPr lang="en-GB" dirty="0">
                <a:cs typeface="Calibri Light" panose="020F0302020204030204" pitchFamily="34" charset="0"/>
              </a:rPr>
              <a:t>		… that can be intrinsically related.</a:t>
            </a:r>
          </a:p>
        </p:txBody>
      </p:sp>
      <p:graphicFrame>
        <p:nvGraphicFramePr>
          <p:cNvPr id="5" name="Tableau 23">
            <a:extLst>
              <a:ext uri="{FF2B5EF4-FFF2-40B4-BE49-F238E27FC236}">
                <a16:creationId xmlns:a16="http://schemas.microsoft.com/office/drawing/2014/main" id="{BE9D07C3-C90E-01C9-8D01-B73A6864EE81}"/>
              </a:ext>
            </a:extLst>
          </p:cNvPr>
          <p:cNvGraphicFramePr>
            <a:graphicFrameLocks noGrp="1"/>
          </p:cNvGraphicFramePr>
          <p:nvPr/>
        </p:nvGraphicFramePr>
        <p:xfrm>
          <a:off x="1051035" y="2499084"/>
          <a:ext cx="1006890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2161">
                  <a:extLst>
                    <a:ext uri="{9D8B030D-6E8A-4147-A177-3AD203B41FA5}">
                      <a16:colId xmlns:a16="http://schemas.microsoft.com/office/drawing/2014/main" val="694476040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3611911824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2763878008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3845361455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1562142726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789787874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3567895117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1023630313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2895643318"/>
                    </a:ext>
                  </a:extLst>
                </a:gridCol>
                <a:gridCol w="966305">
                  <a:extLst>
                    <a:ext uri="{9D8B030D-6E8A-4147-A177-3AD203B41FA5}">
                      <a16:colId xmlns:a16="http://schemas.microsoft.com/office/drawing/2014/main" val="367201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Condition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0" i="0" noProof="0"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0" i="0" noProof="0"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75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>
                          <a:latin typeface="+mn-lt"/>
                          <a:cs typeface="Calibri Light" panose="020F0302020204030204" pitchFamily="34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>
                          <a:latin typeface="+mn-lt"/>
                          <a:cs typeface="Calibri Light" panose="020F03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>
                          <a:latin typeface="+mn-lt"/>
                          <a:cs typeface="Calibri Light" panose="020F0302020204030204" pitchFamily="34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457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Intensity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>
                          <a:latin typeface="+mn-lt"/>
                          <a:cs typeface="Calibri Light" panose="020F0302020204030204" pitchFamily="34" charset="0"/>
                        </a:rPr>
                        <a:t>23.0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22.4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21.8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21.4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noProof="0" dirty="0">
                          <a:solidFill>
                            <a:schemeClr val="accent2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noProof="0" dirty="0">
                          <a:latin typeface="+mn-lt"/>
                          <a:cs typeface="Calibri Light" panose="020F0302020204030204" pitchFamily="34" charset="0"/>
                        </a:rPr>
                        <a:t>21.2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noProof="0" dirty="0">
                          <a:solidFill>
                            <a:schemeClr val="accent6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noProof="0" dirty="0">
                          <a:solidFill>
                            <a:schemeClr val="accent6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noProof="0" dirty="0">
                          <a:solidFill>
                            <a:schemeClr val="accent6"/>
                          </a:solidFill>
                          <a:latin typeface="+mn-lt"/>
                          <a:cs typeface="Calibri Light" panose="020F0302020204030204" pitchFamily="34" charset="0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1965949"/>
                  </a:ext>
                </a:extLst>
              </a:tr>
            </a:tbl>
          </a:graphicData>
        </a:graphic>
      </p:graphicFrame>
      <p:sp>
        <p:nvSpPr>
          <p:cNvPr id="11" name="Titre 10">
            <a:extLst>
              <a:ext uri="{FF2B5EF4-FFF2-40B4-BE49-F238E27FC236}">
                <a16:creationId xmlns:a16="http://schemas.microsoft.com/office/drawing/2014/main" id="{CB542ACC-AAAC-6D03-CC57-3E09191E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Missing values nomenclature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F41FF8-0873-ECFE-4B8C-21814BD4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6/23</a:t>
            </a:r>
          </a:p>
        </p:txBody>
      </p:sp>
    </p:spTree>
    <p:extLst>
      <p:ext uri="{BB962C8B-B14F-4D97-AF65-F5344CB8AC3E}">
        <p14:creationId xmlns:p14="http://schemas.microsoft.com/office/powerpoint/2010/main" val="2313465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C6A27C1-0147-3825-9D1E-FB0250974EC9}"/>
              </a:ext>
            </a:extLst>
          </p:cNvPr>
          <p:cNvSpPr txBox="1"/>
          <p:nvPr/>
        </p:nvSpPr>
        <p:spPr>
          <a:xfrm>
            <a:off x="228995" y="974310"/>
            <a:ext cx="2079308" cy="411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LM Sans 10" pitchFamily="2" charset="77"/>
              </a:rPr>
              <a:t>Missing values</a:t>
            </a:r>
            <a:endParaRPr lang="en-GB" b="1" dirty="0">
              <a:effectLst/>
              <a:latin typeface="LM Sans 10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31BD1C-97A3-B202-31A0-9B00DE2BC66E}"/>
              </a:ext>
            </a:extLst>
          </p:cNvPr>
          <p:cNvSpPr txBox="1"/>
          <p:nvPr/>
        </p:nvSpPr>
        <p:spPr>
          <a:xfrm>
            <a:off x="890137" y="1466762"/>
            <a:ext cx="9613740" cy="1636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Imputation </a:t>
            </a:r>
            <a:r>
              <a:rPr lang="en-GB" dirty="0">
                <a:latin typeface="LM Sans 10" pitchFamily="2" charset="77"/>
                <a:sym typeface="Wingdings" pitchFamily="2" charset="2"/>
              </a:rPr>
              <a:t>= Replace a missing value with a user-defined one 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LM Sans 10" pitchFamily="2" charset="77"/>
                <a:sym typeface="Wingdings" pitchFamily="2" charset="2"/>
              </a:rPr>
              <a:t>  Complete dataset? 	Complet</a:t>
            </a:r>
            <a:r>
              <a:rPr lang="en-GB" b="1" dirty="0">
                <a:solidFill>
                  <a:srgbClr val="C00000"/>
                </a:solidFill>
                <a:latin typeface="LM Sans 10" pitchFamily="2" charset="77"/>
                <a:sym typeface="Wingdings" pitchFamily="2" charset="2"/>
              </a:rPr>
              <a:t>ED</a:t>
            </a:r>
            <a:r>
              <a:rPr lang="en-GB" dirty="0">
                <a:latin typeface="LM Sans 10" pitchFamily="2" charset="77"/>
                <a:sym typeface="Wingdings" pitchFamily="2" charset="2"/>
              </a:rPr>
              <a:t> dataset.</a:t>
            </a:r>
            <a:endParaRPr lang="en-GB" dirty="0">
              <a:effectLst/>
              <a:latin typeface="LM Sans 10" pitchFamily="2" charset="77"/>
              <a:sym typeface="Wingdings" pitchFamily="2" charset="2"/>
            </a:endParaRP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GB" sz="1000" dirty="0">
              <a:effectLst/>
              <a:latin typeface="LM Sans 10" pitchFamily="2" charset="77"/>
              <a:sym typeface="Wingdings" pitchFamily="2" charset="2"/>
            </a:endParaRPr>
          </a:p>
          <a:p>
            <a:pPr marL="285750" indent="-2857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  <a:sym typeface="Wingdings" pitchFamily="2" charset="2"/>
              </a:rPr>
              <a:t>Imputed values </a:t>
            </a:r>
            <a:r>
              <a:rPr lang="en-GB" u="sng" dirty="0">
                <a:latin typeface="LM Sans 10" pitchFamily="2" charset="77"/>
                <a:sym typeface="Wingdings" pitchFamily="2" charset="2"/>
              </a:rPr>
              <a:t>not as reliable</a:t>
            </a:r>
            <a:r>
              <a:rPr lang="en-GB" dirty="0">
                <a:latin typeface="LM Sans 10" pitchFamily="2" charset="77"/>
                <a:sym typeface="Wingdings" pitchFamily="2" charset="2"/>
              </a:rPr>
              <a:t> as observed ones.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effectLst/>
                <a:latin typeface="LM Sans 10" pitchFamily="2" charset="77"/>
                <a:sym typeface="Wingdings" pitchFamily="2" charset="2"/>
              </a:rPr>
              <a:t> Accounting for t</a:t>
            </a:r>
            <a:r>
              <a:rPr lang="en-GB" dirty="0">
                <a:latin typeface="LM Sans 10" pitchFamily="2" charset="77"/>
                <a:sym typeface="Wingdings" pitchFamily="2" charset="2"/>
              </a:rPr>
              <a:t>he multiple imputation induced variability in hypothesis testing.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48645D-8B71-5759-A727-01B3CC65F00E}"/>
              </a:ext>
            </a:extLst>
          </p:cNvPr>
          <p:cNvSpPr txBox="1"/>
          <p:nvPr/>
        </p:nvSpPr>
        <p:spPr>
          <a:xfrm>
            <a:off x="228994" y="4899222"/>
            <a:ext cx="3352406" cy="411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LM Sans 10" pitchFamily="2" charset="77"/>
              </a:rPr>
              <a:t>Quantification of uncertainty</a:t>
            </a:r>
            <a:endParaRPr lang="en-GB" b="1" dirty="0">
              <a:effectLst/>
              <a:latin typeface="LM Sans 10" pitchFamily="2" charset="77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0891555-6283-B74A-5C57-45946921663E}"/>
              </a:ext>
            </a:extLst>
          </p:cNvPr>
          <p:cNvSpPr txBox="1"/>
          <p:nvPr/>
        </p:nvSpPr>
        <p:spPr>
          <a:xfrm>
            <a:off x="838200" y="5385033"/>
            <a:ext cx="9613740" cy="751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  <a:sym typeface="Wingdings" pitchFamily="2" charset="2"/>
              </a:rPr>
              <a:t>Limited in current state-of-the-art methods, yet key in translational research</a:t>
            </a:r>
          </a:p>
          <a:p>
            <a:pPr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LM Sans 10" pitchFamily="2" charset="77"/>
                <a:sym typeface="Wingdings" pitchFamily="2" charset="2"/>
              </a:rPr>
              <a:t> Bayesian statistics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83E9D1-31E1-3A92-B19A-53E59597D155}"/>
              </a:ext>
            </a:extLst>
          </p:cNvPr>
          <p:cNvSpPr txBox="1"/>
          <p:nvPr/>
        </p:nvSpPr>
        <p:spPr>
          <a:xfrm>
            <a:off x="228994" y="3421444"/>
            <a:ext cx="2993708" cy="411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effectLst/>
                <a:latin typeface="LM Sans 10" pitchFamily="2" charset="77"/>
              </a:rPr>
              <a:t>Inter-peptide correlation</a:t>
            </a:r>
            <a:endParaRPr lang="en-GB" b="1" dirty="0">
              <a:effectLst/>
              <a:latin typeface="LM Sans 10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CFA17D-165E-E818-D59B-AEDBB8F66767}"/>
              </a:ext>
            </a:extLst>
          </p:cNvPr>
          <p:cNvSpPr txBox="1"/>
          <p:nvPr/>
        </p:nvSpPr>
        <p:spPr>
          <a:xfrm>
            <a:off x="890137" y="3957766"/>
            <a:ext cx="5404043" cy="75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LM Sans 10" pitchFamily="2" charset="77"/>
              </a:rPr>
              <a:t>No existing methods </a:t>
            </a:r>
            <a:r>
              <a:rPr lang="en-GB" i="1" dirty="0">
                <a:latin typeface="LM Sans 10" pitchFamily="2" charset="77"/>
              </a:rPr>
              <a:t>(e.g. </a:t>
            </a:r>
            <a:r>
              <a:rPr lang="en-GB" dirty="0">
                <a:latin typeface="LM Sans 10" pitchFamily="2" charset="77"/>
              </a:rPr>
              <a:t>intra-protein correlation)</a:t>
            </a:r>
            <a:endParaRPr lang="en-GB" i="1" dirty="0">
              <a:latin typeface="LM Sans 10" pitchFamily="2" charset="77"/>
            </a:endParaRPr>
          </a:p>
          <a:p>
            <a:pPr>
              <a:lnSpc>
                <a:spcPct val="125000"/>
              </a:lnSpc>
            </a:pPr>
            <a:r>
              <a:rPr lang="en-GB" dirty="0">
                <a:latin typeface="LM Sans 10" pitchFamily="2" charset="77"/>
                <a:sym typeface="Wingdings" pitchFamily="2" charset="2"/>
              </a:rPr>
              <a:t> Multivariate modelling</a:t>
            </a:r>
            <a:endParaRPr lang="en-GB" dirty="0">
              <a:latin typeface="LM Sans 10" pitchFamily="2" charset="77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17D936D-DC3E-4463-3219-C83A777120E0}"/>
              </a:ext>
            </a:extLst>
          </p:cNvPr>
          <p:cNvSpPr txBox="1"/>
          <p:nvPr/>
        </p:nvSpPr>
        <p:spPr>
          <a:xfrm>
            <a:off x="9233898" y="2277477"/>
            <a:ext cx="253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  <a:latin typeface="LM Sans 10" pitchFamily="2" charset="77"/>
                <a:sym typeface="Wingdings" panose="05000000000000000000" pitchFamily="2" charset="2"/>
              </a:rPr>
              <a:t> Chion et al.</a:t>
            </a:r>
            <a:r>
              <a:rPr lang="en-GB" sz="1600" i="1" dirty="0">
                <a:solidFill>
                  <a:schemeClr val="tx2"/>
                </a:solidFill>
                <a:latin typeface="LM Sans 10" pitchFamily="2" charset="77"/>
                <a:sym typeface="Wingdings" panose="05000000000000000000" pitchFamily="2" charset="2"/>
              </a:rPr>
              <a:t>,</a:t>
            </a:r>
            <a:r>
              <a:rPr lang="en-GB" sz="1600" dirty="0">
                <a:solidFill>
                  <a:schemeClr val="tx2"/>
                </a:solidFill>
                <a:latin typeface="LM Sans 10" pitchFamily="2" charset="77"/>
                <a:sym typeface="Wingdings" panose="05000000000000000000" pitchFamily="2" charset="2"/>
              </a:rPr>
              <a:t> 2022</a:t>
            </a:r>
            <a:endParaRPr lang="en-GB" sz="1600" dirty="0">
              <a:solidFill>
                <a:schemeClr val="tx2"/>
              </a:solidFill>
              <a:latin typeface="LM Sans 10" pitchFamily="2" charset="77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FA6610-5213-229B-A48D-96B1E7AA028B}"/>
              </a:ext>
            </a:extLst>
          </p:cNvPr>
          <p:cNvSpPr txBox="1"/>
          <p:nvPr/>
        </p:nvSpPr>
        <p:spPr>
          <a:xfrm>
            <a:off x="9233898" y="5619247"/>
            <a:ext cx="2539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2"/>
                </a:solidFill>
                <a:latin typeface="LM Sans 10" pitchFamily="2" charset="77"/>
                <a:sym typeface="Wingdings" panose="05000000000000000000" pitchFamily="2" charset="2"/>
              </a:rPr>
              <a:t> Crook et al.</a:t>
            </a:r>
            <a:r>
              <a:rPr lang="en-GB" sz="1600" i="1" dirty="0">
                <a:solidFill>
                  <a:schemeClr val="tx2"/>
                </a:solidFill>
                <a:latin typeface="LM Sans 10" pitchFamily="2" charset="77"/>
                <a:sym typeface="Wingdings" panose="05000000000000000000" pitchFamily="2" charset="2"/>
              </a:rPr>
              <a:t>,</a:t>
            </a:r>
            <a:r>
              <a:rPr lang="en-GB" sz="1600" dirty="0">
                <a:solidFill>
                  <a:schemeClr val="tx2"/>
                </a:solidFill>
                <a:latin typeface="LM Sans 10" pitchFamily="2" charset="77"/>
                <a:sym typeface="Wingdings" panose="05000000000000000000" pitchFamily="2" charset="2"/>
              </a:rPr>
              <a:t> 2022</a:t>
            </a:r>
            <a:endParaRPr lang="en-GB" sz="1600" dirty="0">
              <a:solidFill>
                <a:schemeClr val="tx2"/>
              </a:solidFill>
              <a:latin typeface="LM Sans 10" pitchFamily="2" charset="77"/>
            </a:endParaRP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939C620E-F299-631F-CD2F-54CE7CFF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59AB21F4-83D2-213A-BBE7-74EC4C62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BA9B9203-D2C5-DC66-32E2-79B6EBF3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7/23</a:t>
            </a:r>
          </a:p>
        </p:txBody>
      </p:sp>
    </p:spTree>
    <p:extLst>
      <p:ext uri="{BB962C8B-B14F-4D97-AF65-F5344CB8AC3E}">
        <p14:creationId xmlns:p14="http://schemas.microsoft.com/office/powerpoint/2010/main" val="239031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6EE70-6F86-A17C-F182-B9A0F44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inference for Gaussian-inverse-Gamma conjugate priors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467ED7-717C-2C10-FC7F-9EFF050E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473" y="966002"/>
            <a:ext cx="2873487" cy="3617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69AFD55-BFF3-93F5-A863-653C490D25BC}"/>
                  </a:ext>
                </a:extLst>
              </p:cNvPr>
              <p:cNvSpPr txBox="1"/>
              <p:nvPr/>
            </p:nvSpPr>
            <p:spPr>
              <a:xfrm>
                <a:off x="2530951" y="1509998"/>
                <a:ext cx="4439357" cy="43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GB" sz="20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GB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69AFD55-BFF3-93F5-A863-653C490D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951" y="1509998"/>
                <a:ext cx="4439357" cy="433837"/>
              </a:xfrm>
              <a:prstGeom prst="rect">
                <a:avLst/>
              </a:prstGeom>
              <a:blipFill>
                <a:blip r:embed="rId3"/>
                <a:stretch>
                  <a:fillRect t="-8571" r="-85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6097554A-46F5-6391-F958-DCC41012A8CB}"/>
              </a:ext>
            </a:extLst>
          </p:cNvPr>
          <p:cNvSpPr txBox="1"/>
          <p:nvPr/>
        </p:nvSpPr>
        <p:spPr>
          <a:xfrm>
            <a:off x="260790" y="972175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Linear hierarchical model: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7B536-2B62-B79D-A9A6-0B6CC46C6FB8}"/>
              </a:ext>
            </a:extLst>
          </p:cNvPr>
          <p:cNvSpPr txBox="1"/>
          <p:nvPr/>
        </p:nvSpPr>
        <p:spPr>
          <a:xfrm>
            <a:off x="260790" y="1876351"/>
            <a:ext cx="87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Priors: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FAE465B-BB5D-1A62-6AEB-1D472E186C6A}"/>
                  </a:ext>
                </a:extLst>
              </p:cNvPr>
              <p:cNvSpPr txBox="1"/>
              <p:nvPr/>
            </p:nvSpPr>
            <p:spPr>
              <a:xfrm>
                <a:off x="2526112" y="2428717"/>
                <a:ext cx="3174652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m:rPr>
                              <m:sty m:val="p"/>
                            </m:rPr>
                            <a:rPr lang="el-G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FAE465B-BB5D-1A62-6AEB-1D472E18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2" y="2428717"/>
                <a:ext cx="3174652" cy="341504"/>
              </a:xfrm>
              <a:prstGeom prst="rect">
                <a:avLst/>
              </a:prstGeom>
              <a:blipFill>
                <a:blip r:embed="rId10"/>
                <a:stretch>
                  <a:fillRect l="-1195" t="-7407" r="-2390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CC3F46D-0D23-0ACF-2184-58D70504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13A54FF-45D5-ABEC-CFF4-2BA999A3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8/23</a:t>
            </a:r>
          </a:p>
        </p:txBody>
      </p:sp>
    </p:spTree>
    <p:extLst>
      <p:ext uri="{BB962C8B-B14F-4D97-AF65-F5344CB8AC3E}">
        <p14:creationId xmlns:p14="http://schemas.microsoft.com/office/powerpoint/2010/main" val="134126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36EE70-6F86-A17C-F182-B9A0F44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Bayesian inference for Gaussian-inverse-Gamma conjugate priors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467ED7-717C-2C10-FC7F-9EFF050EB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473" y="966002"/>
            <a:ext cx="2873487" cy="3617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69AFD55-BFF3-93F5-A863-653C490D25BC}"/>
                  </a:ext>
                </a:extLst>
              </p:cNvPr>
              <p:cNvSpPr txBox="1"/>
              <p:nvPr/>
            </p:nvSpPr>
            <p:spPr>
              <a:xfrm>
                <a:off x="2530951" y="1509998"/>
                <a:ext cx="4439357" cy="433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GB" sz="2000" b="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fr-FR" sz="20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fr-FR" sz="20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</m:t>
                    </m:r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sz="20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  <m:sup>
                        <m:r>
                          <a:rPr lang="en-GB" sz="2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0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69AFD55-BFF3-93F5-A863-653C490D2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951" y="1509998"/>
                <a:ext cx="4439357" cy="433837"/>
              </a:xfrm>
              <a:prstGeom prst="rect">
                <a:avLst/>
              </a:prstGeom>
              <a:blipFill>
                <a:blip r:embed="rId3"/>
                <a:stretch>
                  <a:fillRect t="-8571" r="-857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>
            <a:extLst>
              <a:ext uri="{FF2B5EF4-FFF2-40B4-BE49-F238E27FC236}">
                <a16:creationId xmlns:a16="http://schemas.microsoft.com/office/drawing/2014/main" id="{6097554A-46F5-6391-F958-DCC41012A8CB}"/>
              </a:ext>
            </a:extLst>
          </p:cNvPr>
          <p:cNvSpPr txBox="1"/>
          <p:nvPr/>
        </p:nvSpPr>
        <p:spPr>
          <a:xfrm>
            <a:off x="260790" y="972175"/>
            <a:ext cx="296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Linear hierarchical model: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67B536-2B62-B79D-A9A6-0B6CC46C6FB8}"/>
              </a:ext>
            </a:extLst>
          </p:cNvPr>
          <p:cNvSpPr txBox="1"/>
          <p:nvPr/>
        </p:nvSpPr>
        <p:spPr>
          <a:xfrm>
            <a:off x="260790" y="1876351"/>
            <a:ext cx="87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Priors: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752F3A-73C1-6B16-9D36-26C0B4AE72AD}"/>
              </a:ext>
            </a:extLst>
          </p:cNvPr>
          <p:cNvSpPr txBox="1"/>
          <p:nvPr/>
        </p:nvSpPr>
        <p:spPr>
          <a:xfrm>
            <a:off x="260790" y="3021258"/>
            <a:ext cx="1332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Posteriors: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ECFAC62-DDA1-0176-E19C-4A182BC5D7E3}"/>
                  </a:ext>
                </a:extLst>
              </p:cNvPr>
              <p:cNvSpPr txBox="1"/>
              <p:nvPr/>
            </p:nvSpPr>
            <p:spPr>
              <a:xfrm>
                <a:off x="2526113" y="3480540"/>
                <a:ext cx="3604833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m:rPr>
                              <m:sty m:val="p"/>
                            </m:rPr>
                            <a:rPr lang="el-G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EECFAC62-DDA1-0176-E19C-4A182BC5D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3" y="3480540"/>
                <a:ext cx="3604833" cy="341504"/>
              </a:xfrm>
              <a:prstGeom prst="rect">
                <a:avLst/>
              </a:prstGeom>
              <a:blipFill>
                <a:blip r:embed="rId4"/>
                <a:stretch>
                  <a:fillRect l="-702" t="-7407" r="-1754" b="-259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69AA86-76AD-832A-0086-EDDC5C904EDD}"/>
                  </a:ext>
                </a:extLst>
              </p:cNvPr>
              <p:cNvSpPr txBox="1"/>
              <p:nvPr/>
            </p:nvSpPr>
            <p:spPr>
              <a:xfrm>
                <a:off x="706619" y="4811654"/>
                <a:ext cx="2893230" cy="74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fr-FR" sz="20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3A69AA86-76AD-832A-0086-EDDC5C904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19" y="4811654"/>
                <a:ext cx="2893230" cy="740587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6F0D56-5B99-F6A6-3B17-607729D108E5}"/>
                  </a:ext>
                </a:extLst>
              </p:cNvPr>
              <p:cNvSpPr txBox="1"/>
              <p:nvPr/>
            </p:nvSpPr>
            <p:spPr>
              <a:xfrm>
                <a:off x="698827" y="4213298"/>
                <a:ext cx="187522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000" b="0" i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D6F0D56-5B99-F6A6-3B17-607729D10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7" y="4213298"/>
                <a:ext cx="187522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5F6537D-10D7-E094-B84E-71A4BCDFECD7}"/>
                  </a:ext>
                </a:extLst>
              </p:cNvPr>
              <p:cNvSpPr txBox="1"/>
              <p:nvPr/>
            </p:nvSpPr>
            <p:spPr>
              <a:xfrm>
                <a:off x="4716641" y="4126026"/>
                <a:ext cx="1807776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5F6537D-10D7-E094-B84E-71A4BCDFE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641" y="4126026"/>
                <a:ext cx="1807776" cy="666529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25B9776-0E76-D644-E330-51C3587778F1}"/>
                  </a:ext>
                </a:extLst>
              </p:cNvPr>
              <p:cNvSpPr txBox="1"/>
              <p:nvPr/>
            </p:nvSpPr>
            <p:spPr>
              <a:xfrm>
                <a:off x="4766372" y="4713145"/>
                <a:ext cx="6447060" cy="962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sz="2000" b="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fr-FR" sz="2000" b="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325B9776-0E76-D644-E330-51C358777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372" y="4713145"/>
                <a:ext cx="6447060" cy="962379"/>
              </a:xfrm>
              <a:prstGeom prst="rect">
                <a:avLst/>
              </a:prstGeom>
              <a:blipFill>
                <a:blip r:embed="rId8"/>
                <a:stretch>
                  <a:fillRect l="-394" t="-98684" b="-15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B6BE2C2-0C50-23FB-FC92-D857D014CA9E}"/>
              </a:ext>
            </a:extLst>
          </p:cNvPr>
          <p:cNvCxnSpPr>
            <a:cxnSpLocks/>
          </p:cNvCxnSpPr>
          <p:nvPr/>
        </p:nvCxnSpPr>
        <p:spPr>
          <a:xfrm>
            <a:off x="535311" y="4129301"/>
            <a:ext cx="0" cy="14598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4BA5323-C7DA-E4D0-107F-8D1E96B07111}"/>
              </a:ext>
            </a:extLst>
          </p:cNvPr>
          <p:cNvCxnSpPr>
            <a:cxnSpLocks/>
          </p:cNvCxnSpPr>
          <p:nvPr/>
        </p:nvCxnSpPr>
        <p:spPr>
          <a:xfrm>
            <a:off x="4538233" y="4120418"/>
            <a:ext cx="0" cy="145985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FAE465B-BB5D-1A62-6AEB-1D472E186C6A}"/>
                  </a:ext>
                </a:extLst>
              </p:cNvPr>
              <p:cNvSpPr txBox="1"/>
              <p:nvPr/>
            </p:nvSpPr>
            <p:spPr>
              <a:xfrm>
                <a:off x="2526112" y="2428717"/>
                <a:ext cx="3174652" cy="3415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GB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GB" sz="20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fr-FR" sz="2000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r>
                            <m:rPr>
                              <m:sty m:val="p"/>
                            </m:rPr>
                            <a:rPr lang="el-G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a:rPr lang="fr-FR" sz="2000" b="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b="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FAE465B-BB5D-1A62-6AEB-1D472E186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112" y="2428717"/>
                <a:ext cx="3174652" cy="341504"/>
              </a:xfrm>
              <a:prstGeom prst="rect">
                <a:avLst/>
              </a:prstGeom>
              <a:blipFill>
                <a:blip r:embed="rId9"/>
                <a:stretch>
                  <a:fillRect l="-1195" t="-7407" r="-2390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F181FB16-CD74-5831-7272-DCC7FDCE9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M. Chion</a:t>
            </a:r>
            <a:endParaRPr lang="en-GB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AA8DD54E-8FDC-9F95-CF2D-954492C8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8/23</a:t>
            </a:r>
          </a:p>
        </p:txBody>
      </p:sp>
    </p:spTree>
    <p:extLst>
      <p:ext uri="{BB962C8B-B14F-4D97-AF65-F5344CB8AC3E}">
        <p14:creationId xmlns:p14="http://schemas.microsoft.com/office/powerpoint/2010/main" val="36388967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6882</TotalTime>
  <Words>2211</Words>
  <Application>Microsoft Macintosh PowerPoint</Application>
  <PresentationFormat>Grand écran</PresentationFormat>
  <Paragraphs>476</Paragraphs>
  <Slides>44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5" baseType="lpstr">
      <vt:lpstr>Arial</vt:lpstr>
      <vt:lpstr>Bahnschrift</vt:lpstr>
      <vt:lpstr>Calibri</vt:lpstr>
      <vt:lpstr>Calibri Light</vt:lpstr>
      <vt:lpstr>Cambria Math</vt:lpstr>
      <vt:lpstr>CMU Typewriter Text</vt:lpstr>
      <vt:lpstr>Courier New</vt:lpstr>
      <vt:lpstr>LM Sans 10</vt:lpstr>
      <vt:lpstr>Police système Courant</vt:lpstr>
      <vt:lpstr>Wingdings</vt:lpstr>
      <vt:lpstr>Thème Office</vt:lpstr>
      <vt:lpstr>From Missing Intensities to Uncertainty Quantification: A Conjugate Bayesian Framework for Differential Proteomics</vt:lpstr>
      <vt:lpstr>Differential proteomic analysis</vt:lpstr>
      <vt:lpstr>About limma</vt:lpstr>
      <vt:lpstr>Missing values in proteomics datasets</vt:lpstr>
      <vt:lpstr>Missing values mechanisms</vt:lpstr>
      <vt:lpstr>Missing values nomenclature</vt:lpstr>
      <vt:lpstr>Motivation</vt:lpstr>
      <vt:lpstr>Bayesian inference for Gaussian-inverse-Gamma conjugate priors</vt:lpstr>
      <vt:lpstr>Bayesian inference for Gaussian-inverse-Gamma conjugate priors</vt:lpstr>
      <vt:lpstr>Bayesian inference for Gaussian-inverse-Gamma conjugate priors</vt:lpstr>
      <vt:lpstr>A GIF means more than a formula…</vt:lpstr>
      <vt:lpstr>Evaluation on simulated data</vt:lpstr>
      <vt:lpstr>Evaluation on simulated data</vt:lpstr>
      <vt:lpstr>Evaluation on simulated data</vt:lpstr>
      <vt:lpstr>Evaluation on simulated data</vt:lpstr>
      <vt:lpstr>Evaluation on simulated data</vt:lpstr>
      <vt:lpstr>Evaluation on a well-calibrated dataset</vt:lpstr>
      <vt:lpstr>How to interpret probabilistic differential analysis</vt:lpstr>
      <vt:lpstr>Acknowledging the effect size</vt:lpstr>
      <vt:lpstr>The mirage of imputed data</vt:lpstr>
      <vt:lpstr>Imputation with uncorrelated peptides?</vt:lpstr>
      <vt:lpstr>The mirage of imputed data</vt:lpstr>
      <vt:lpstr>The mirage of imputed data</vt:lpstr>
      <vt:lpstr>The mirage of imputed data</vt:lpstr>
      <vt:lpstr>The mirage of imputed data</vt:lpstr>
      <vt:lpstr>About protein inference</vt:lpstr>
      <vt:lpstr>Extension to the multivariate case</vt:lpstr>
      <vt:lpstr>Extension to the multivariate case</vt:lpstr>
      <vt:lpstr>Multivariate inference</vt:lpstr>
      <vt:lpstr>About protein inference</vt:lpstr>
      <vt:lpstr>What about missing data?</vt:lpstr>
      <vt:lpstr>What about missing data?</vt:lpstr>
      <vt:lpstr>What about missing data?</vt:lpstr>
      <vt:lpstr>General Bayesian framework with multiple imputed values</vt:lpstr>
      <vt:lpstr>General Bayesian framework with multiple imputed values</vt:lpstr>
      <vt:lpstr>Conclusion &amp; Perspectives</vt:lpstr>
      <vt:lpstr>Présentation PowerPoint</vt:lpstr>
      <vt:lpstr>Multiple imputation in proteomics</vt:lpstr>
      <vt:lpstr>Multiple imputation in proteomics</vt:lpstr>
      <vt:lpstr>Estimation from multiple imputations</vt:lpstr>
      <vt:lpstr>Accounting for multiple imputation variance </vt:lpstr>
      <vt:lpstr>A quick reminder about the Bayesian framework</vt:lpstr>
      <vt:lpstr>Benefits of intra-protein correlation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CHION</dc:creator>
  <cp:lastModifiedBy>Marie CHION</cp:lastModifiedBy>
  <cp:revision>54</cp:revision>
  <dcterms:created xsi:type="dcterms:W3CDTF">2023-11-17T15:59:08Z</dcterms:created>
  <dcterms:modified xsi:type="dcterms:W3CDTF">2026-01-29T15:25:58Z</dcterms:modified>
</cp:coreProperties>
</file>